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167_8B461CAF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7FB479B6_937FAD98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142534091" r:id="rId3"/>
    <p:sldId id="2142534095" r:id="rId4"/>
    <p:sldId id="2142534096" r:id="rId5"/>
    <p:sldId id="2142534097" r:id="rId6"/>
    <p:sldId id="2142534098" r:id="rId7"/>
    <p:sldId id="2142534099" r:id="rId8"/>
    <p:sldId id="2142534100" r:id="rId9"/>
    <p:sldId id="2142534105" r:id="rId10"/>
    <p:sldId id="2142534101" r:id="rId11"/>
    <p:sldId id="2142534102" r:id="rId12"/>
    <p:sldId id="2142534103" r:id="rId13"/>
    <p:sldId id="2142534104" r:id="rId14"/>
    <p:sldId id="2142534089" r:id="rId15"/>
    <p:sldId id="2142534106" r:id="rId16"/>
    <p:sldId id="2142534107" r:id="rId17"/>
    <p:sldId id="2142534077" r:id="rId18"/>
    <p:sldId id="359" r:id="rId19"/>
    <p:sldId id="2142534079" r:id="rId20"/>
    <p:sldId id="2142534080" r:id="rId21"/>
    <p:sldId id="354" r:id="rId22"/>
    <p:sldId id="360" r:id="rId23"/>
    <p:sldId id="2142534067" r:id="rId24"/>
    <p:sldId id="2142534072" r:id="rId25"/>
    <p:sldId id="2142534070" r:id="rId26"/>
    <p:sldId id="2142534086" r:id="rId27"/>
    <p:sldId id="214253409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B3A309-8930-B745-88A0-0A900E49BD87}" name="Hedstrom, Jeff" initials="JH" userId="S::CWB374@mt.gov::8d0f0a86-3e4b-46cb-a350-dd3f81f76c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D0"/>
    <a:srgbClr val="A6CAEC"/>
    <a:srgbClr val="196B24"/>
    <a:srgbClr val="0D2C6B"/>
    <a:srgbClr val="E74A39"/>
    <a:srgbClr val="005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modernComment_167_8B461CA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FF04C5C-A70C-4BEE-9921-77684D51236B}" authorId="{A8B3A309-8930-B745-88A0-0A900E49BD87}" created="2026-04-08T06:40:04.591">
    <pc:sldMkLst xmlns:pc="http://schemas.microsoft.com/office/powerpoint/2013/main/command">
      <pc:docMk/>
      <pc:sldMk cId="2336627887" sldId="359"/>
    </pc:sldMkLst>
    <p188:txBody>
      <a:bodyPr/>
      <a:lstStyle/>
      <a:p>
        <a:r>
          <a:rPr lang="en-US"/>
          <a:t>Update slide</a:t>
        </a:r>
      </a:p>
    </p188:txBody>
  </p188:cm>
</p188:cmLst>
</file>

<file path=ppt/comments/modernComment_7FB479B6_937FAD9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5257563-95B7-4B5B-918C-9F74C9D9E381}" authorId="{A8B3A309-8930-B745-88A0-0A900E49BD87}" status="resolved" created="2026-04-08T06:39:48.963" complete="100000">
    <pc:sldMkLst xmlns:pc="http://schemas.microsoft.com/office/powerpoint/2013/main/command">
      <pc:docMk/>
      <pc:sldMk cId="2474618264" sldId="2142534070"/>
    </pc:sldMkLst>
    <p188:txBody>
      <a:bodyPr/>
      <a:lstStyle/>
      <a:p>
        <a:r>
          <a:rPr lang="en-US"/>
          <a:t>Update slide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4-15T11:55:49.938" authorId="{A8B3A309-8930-B745-88A0-0A900E49BD87}"/>
          </p223:rxn>
        </p223:reactions>
      </p:ext>
    </p188:extLst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5D10DC-4241-4EE9-89A4-B17B1683877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CBCF9BC-A16A-4075-A773-C50722C8C04C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pPr>
            <a:buClr>
              <a:schemeClr val="tx2">
                <a:lumMod val="50000"/>
                <a:lumOff val="50000"/>
              </a:schemeClr>
            </a:buClr>
          </a:pPr>
          <a:r>
            <a:rPr lang="en-US" b="1">
              <a:latin typeface="+mj-lt"/>
            </a:rPr>
            <a:t>Update Frequency</a:t>
          </a:r>
          <a:endParaRPr lang="en-US" dirty="0"/>
        </a:p>
      </dgm:t>
    </dgm:pt>
    <dgm:pt modelId="{47439ACA-6ADC-4791-A09D-370098C14BA2}" type="sibTrans" cxnId="{9D06684E-E61A-4FB4-99D7-FF0DF290F6AA}">
      <dgm:prSet/>
      <dgm:spPr/>
      <dgm:t>
        <a:bodyPr/>
        <a:lstStyle/>
        <a:p>
          <a:endParaRPr lang="en-US"/>
        </a:p>
      </dgm:t>
    </dgm:pt>
    <dgm:pt modelId="{EF2F300E-178D-41AB-BBE4-688F3034BFF7}" type="parTrans" cxnId="{9D06684E-E61A-4FB4-99D7-FF0DF290F6AA}">
      <dgm:prSet/>
      <dgm:spPr/>
      <dgm:t>
        <a:bodyPr/>
        <a:lstStyle/>
        <a:p>
          <a:endParaRPr lang="en-US"/>
        </a:p>
      </dgm:t>
    </dgm:pt>
    <dgm:pt modelId="{72FBD8FA-160D-4694-93F8-38FD8CEFCF2E}">
      <dgm:prSet/>
      <dgm:spPr>
        <a:solidFill>
          <a:srgbClr val="196B24"/>
        </a:solidFill>
      </dgm:spPr>
      <dgm:t>
        <a:bodyPr/>
        <a:lstStyle/>
        <a:p>
          <a:r>
            <a:rPr lang="en-US" b="1" dirty="0">
              <a:latin typeface="+mj-lt"/>
            </a:rPr>
            <a:t>Archive Frequency</a:t>
          </a:r>
          <a:endParaRPr lang="en-US" dirty="0">
            <a:latin typeface="+mj-lt"/>
          </a:endParaRPr>
        </a:p>
      </dgm:t>
    </dgm:pt>
    <dgm:pt modelId="{5D4457BF-27CE-4800-A796-77699508B9AF}" type="parTrans" cxnId="{C1C8CED9-398E-4286-A8F3-51ECD38DCA9A}">
      <dgm:prSet/>
      <dgm:spPr/>
      <dgm:t>
        <a:bodyPr/>
        <a:lstStyle/>
        <a:p>
          <a:endParaRPr lang="en-US"/>
        </a:p>
      </dgm:t>
    </dgm:pt>
    <dgm:pt modelId="{0AA64624-936D-4A81-8631-83DA7ACA134F}" type="sibTrans" cxnId="{C1C8CED9-398E-4286-A8F3-51ECD38DCA9A}">
      <dgm:prSet/>
      <dgm:spPr/>
      <dgm:t>
        <a:bodyPr/>
        <a:lstStyle/>
        <a:p>
          <a:endParaRPr lang="en-US"/>
        </a:p>
      </dgm:t>
    </dgm:pt>
    <dgm:pt modelId="{61B4B6BB-8630-4E61-9B9F-833BB374C7E7}">
      <dgm:prSet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b="1" dirty="0">
              <a:latin typeface="+mj-lt"/>
            </a:rPr>
            <a:t>Accuracy/Precision</a:t>
          </a:r>
          <a:endParaRPr lang="en-US" dirty="0">
            <a:latin typeface="+mj-lt"/>
          </a:endParaRPr>
        </a:p>
      </dgm:t>
    </dgm:pt>
    <dgm:pt modelId="{2A8B4DE3-47F4-491B-8F75-3122A037AA42}" type="parTrans" cxnId="{4922CEEB-9A0C-4DD1-A4F0-10920D53544A}">
      <dgm:prSet/>
      <dgm:spPr/>
      <dgm:t>
        <a:bodyPr/>
        <a:lstStyle/>
        <a:p>
          <a:endParaRPr lang="en-US"/>
        </a:p>
      </dgm:t>
    </dgm:pt>
    <dgm:pt modelId="{E4CAD740-FC50-49B2-975E-7C2617BA2B63}" type="sibTrans" cxnId="{4922CEEB-9A0C-4DD1-A4F0-10920D53544A}">
      <dgm:prSet/>
      <dgm:spPr/>
      <dgm:t>
        <a:bodyPr/>
        <a:lstStyle/>
        <a:p>
          <a:endParaRPr lang="en-US"/>
        </a:p>
      </dgm:t>
    </dgm:pt>
    <dgm:pt modelId="{11409177-0006-4CE4-AF80-5ADEC2623591}">
      <dgm:prSet/>
      <dgm:spPr>
        <a:solidFill>
          <a:srgbClr val="196B24"/>
        </a:solidFill>
      </dgm:spPr>
      <dgm:t>
        <a:bodyPr/>
        <a:lstStyle/>
        <a:p>
          <a:r>
            <a:rPr lang="en-US" b="1">
              <a:latin typeface="+mj-lt"/>
            </a:rPr>
            <a:t>Consistency</a:t>
          </a:r>
          <a:endParaRPr lang="en-US" dirty="0">
            <a:latin typeface="+mj-lt"/>
          </a:endParaRPr>
        </a:p>
      </dgm:t>
    </dgm:pt>
    <dgm:pt modelId="{E2D4B91F-7F29-4D02-88E4-E7E39DB34ACC}" type="parTrans" cxnId="{42855E7B-EDE4-45E3-8A9F-00BAC0677F2A}">
      <dgm:prSet/>
      <dgm:spPr/>
      <dgm:t>
        <a:bodyPr/>
        <a:lstStyle/>
        <a:p>
          <a:endParaRPr lang="en-US"/>
        </a:p>
      </dgm:t>
    </dgm:pt>
    <dgm:pt modelId="{E29DF862-58C4-4785-A9D5-5B5D9170B6D2}" type="sibTrans" cxnId="{42855E7B-EDE4-45E3-8A9F-00BAC0677F2A}">
      <dgm:prSet/>
      <dgm:spPr/>
      <dgm:t>
        <a:bodyPr/>
        <a:lstStyle/>
        <a:p>
          <a:endParaRPr lang="en-US"/>
        </a:p>
      </dgm:t>
    </dgm:pt>
    <dgm:pt modelId="{E9DEF761-55BE-405E-A38B-BD4FD67ABF32}">
      <dgm:prSet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b="1">
              <a:latin typeface="+mj-lt"/>
            </a:rPr>
            <a:t>Completeness</a:t>
          </a:r>
          <a:endParaRPr lang="en-US" b="1" dirty="0">
            <a:latin typeface="+mj-lt"/>
          </a:endParaRPr>
        </a:p>
      </dgm:t>
    </dgm:pt>
    <dgm:pt modelId="{15AB613F-AB6B-40A4-8A14-221CF78D4531}" type="parTrans" cxnId="{A1CDB82F-276B-4E53-94D5-17E19106F0E6}">
      <dgm:prSet/>
      <dgm:spPr/>
      <dgm:t>
        <a:bodyPr/>
        <a:lstStyle/>
        <a:p>
          <a:endParaRPr lang="en-US"/>
        </a:p>
      </dgm:t>
    </dgm:pt>
    <dgm:pt modelId="{5FBAACD6-E0DF-49C5-AF86-31A26E4D879B}" type="sibTrans" cxnId="{A1CDB82F-276B-4E53-94D5-17E19106F0E6}">
      <dgm:prSet/>
      <dgm:spPr/>
      <dgm:t>
        <a:bodyPr/>
        <a:lstStyle/>
        <a:p>
          <a:endParaRPr lang="en-US"/>
        </a:p>
      </dgm:t>
    </dgm:pt>
    <dgm:pt modelId="{E12279D3-7FBB-4DC4-A9B4-0ACB2ED2FAAA}">
      <dgm:prSet/>
      <dgm:spPr>
        <a:solidFill>
          <a:srgbClr val="196B24"/>
        </a:solidFill>
      </dgm:spPr>
      <dgm:t>
        <a:bodyPr/>
        <a:lstStyle/>
        <a:p>
          <a:r>
            <a:rPr lang="en-US" b="1">
              <a:latin typeface="+mj-lt"/>
            </a:rPr>
            <a:t>Integrity</a:t>
          </a:r>
          <a:endParaRPr lang="en-US" dirty="0">
            <a:latin typeface="+mj-lt"/>
          </a:endParaRPr>
        </a:p>
      </dgm:t>
    </dgm:pt>
    <dgm:pt modelId="{61C1E1FE-D88E-41F9-8CBB-C8ACD02FF522}" type="parTrans" cxnId="{0C55E99A-9EB4-423D-8E87-6B981FC4D117}">
      <dgm:prSet/>
      <dgm:spPr/>
      <dgm:t>
        <a:bodyPr/>
        <a:lstStyle/>
        <a:p>
          <a:endParaRPr lang="en-US"/>
        </a:p>
      </dgm:t>
    </dgm:pt>
    <dgm:pt modelId="{22D68B71-B9FE-419B-A665-513F6C2169ED}" type="sibTrans" cxnId="{0C55E99A-9EB4-423D-8E87-6B981FC4D117}">
      <dgm:prSet/>
      <dgm:spPr/>
      <dgm:t>
        <a:bodyPr/>
        <a:lstStyle/>
        <a:p>
          <a:endParaRPr lang="en-US"/>
        </a:p>
      </dgm:t>
    </dgm:pt>
    <dgm:pt modelId="{180F68FE-3F3C-4FFD-B26E-6FC5EAD3C2F4}">
      <dgm:prSet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b="1" dirty="0">
              <a:latin typeface="+mj-lt"/>
            </a:rPr>
            <a:t>Business Relevance</a:t>
          </a:r>
          <a:endParaRPr lang="en-US" dirty="0">
            <a:latin typeface="+mj-lt"/>
          </a:endParaRPr>
        </a:p>
      </dgm:t>
    </dgm:pt>
    <dgm:pt modelId="{C47C127F-9C2A-453A-84D9-D180F44410CF}" type="parTrans" cxnId="{F38CA596-EC20-4016-94F0-FCF28759E411}">
      <dgm:prSet/>
      <dgm:spPr/>
      <dgm:t>
        <a:bodyPr/>
        <a:lstStyle/>
        <a:p>
          <a:endParaRPr lang="en-US"/>
        </a:p>
      </dgm:t>
    </dgm:pt>
    <dgm:pt modelId="{5321280C-75ED-409A-81DC-31BF75E78423}" type="sibTrans" cxnId="{F38CA596-EC20-4016-94F0-FCF28759E411}">
      <dgm:prSet/>
      <dgm:spPr/>
      <dgm:t>
        <a:bodyPr/>
        <a:lstStyle/>
        <a:p>
          <a:endParaRPr lang="en-US"/>
        </a:p>
      </dgm:t>
    </dgm:pt>
    <dgm:pt modelId="{986BE27A-C76E-4A62-9451-9948DA3ED158}" type="pres">
      <dgm:prSet presAssocID="{905D10DC-4241-4EE9-89A4-B17B16838776}" presName="diagram" presStyleCnt="0">
        <dgm:presLayoutVars>
          <dgm:dir/>
          <dgm:resizeHandles val="exact"/>
        </dgm:presLayoutVars>
      </dgm:prSet>
      <dgm:spPr/>
    </dgm:pt>
    <dgm:pt modelId="{ECF6E4F6-421B-4BB3-AF9C-D4303047F831}" type="pres">
      <dgm:prSet presAssocID="{7CBCF9BC-A16A-4075-A773-C50722C8C04C}" presName="node" presStyleLbl="node1" presStyleIdx="0" presStyleCnt="7">
        <dgm:presLayoutVars>
          <dgm:bulletEnabled val="1"/>
        </dgm:presLayoutVars>
      </dgm:prSet>
      <dgm:spPr/>
    </dgm:pt>
    <dgm:pt modelId="{84A37548-918B-44B6-83CD-B5DFED57F800}" type="pres">
      <dgm:prSet presAssocID="{47439ACA-6ADC-4791-A09D-370098C14BA2}" presName="sibTrans" presStyleCnt="0"/>
      <dgm:spPr/>
    </dgm:pt>
    <dgm:pt modelId="{3F83900E-25A6-4BE5-9700-F613BDBD83A6}" type="pres">
      <dgm:prSet presAssocID="{72FBD8FA-160D-4694-93F8-38FD8CEFCF2E}" presName="node" presStyleLbl="node1" presStyleIdx="1" presStyleCnt="7">
        <dgm:presLayoutVars>
          <dgm:bulletEnabled val="1"/>
        </dgm:presLayoutVars>
      </dgm:prSet>
      <dgm:spPr/>
    </dgm:pt>
    <dgm:pt modelId="{7EDD03B4-5368-434A-AFC8-72AC1B91719A}" type="pres">
      <dgm:prSet presAssocID="{0AA64624-936D-4A81-8631-83DA7ACA134F}" presName="sibTrans" presStyleCnt="0"/>
      <dgm:spPr/>
    </dgm:pt>
    <dgm:pt modelId="{5EB0F32B-3D2C-4D69-ACD6-EF4718BC1327}" type="pres">
      <dgm:prSet presAssocID="{61B4B6BB-8630-4E61-9B9F-833BB374C7E7}" presName="node" presStyleLbl="node1" presStyleIdx="2" presStyleCnt="7">
        <dgm:presLayoutVars>
          <dgm:bulletEnabled val="1"/>
        </dgm:presLayoutVars>
      </dgm:prSet>
      <dgm:spPr/>
    </dgm:pt>
    <dgm:pt modelId="{856FAEFF-6E59-45EF-B3C1-3A838BAB92D9}" type="pres">
      <dgm:prSet presAssocID="{E4CAD740-FC50-49B2-975E-7C2617BA2B63}" presName="sibTrans" presStyleCnt="0"/>
      <dgm:spPr/>
    </dgm:pt>
    <dgm:pt modelId="{25990613-8531-49A2-87BB-396CC0392E0B}" type="pres">
      <dgm:prSet presAssocID="{11409177-0006-4CE4-AF80-5ADEC2623591}" presName="node" presStyleLbl="node1" presStyleIdx="3" presStyleCnt="7">
        <dgm:presLayoutVars>
          <dgm:bulletEnabled val="1"/>
        </dgm:presLayoutVars>
      </dgm:prSet>
      <dgm:spPr/>
    </dgm:pt>
    <dgm:pt modelId="{9688AE8B-7A30-44D3-B22B-7608A167E79F}" type="pres">
      <dgm:prSet presAssocID="{E29DF862-58C4-4785-A9D5-5B5D9170B6D2}" presName="sibTrans" presStyleCnt="0"/>
      <dgm:spPr/>
    </dgm:pt>
    <dgm:pt modelId="{767B5A20-9B77-400F-B825-CB0DFB25C2DC}" type="pres">
      <dgm:prSet presAssocID="{E9DEF761-55BE-405E-A38B-BD4FD67ABF32}" presName="node" presStyleLbl="node1" presStyleIdx="4" presStyleCnt="7">
        <dgm:presLayoutVars>
          <dgm:bulletEnabled val="1"/>
        </dgm:presLayoutVars>
      </dgm:prSet>
      <dgm:spPr/>
    </dgm:pt>
    <dgm:pt modelId="{2F050556-D7F6-4CFD-9670-7AA43C0C9E13}" type="pres">
      <dgm:prSet presAssocID="{5FBAACD6-E0DF-49C5-AF86-31A26E4D879B}" presName="sibTrans" presStyleCnt="0"/>
      <dgm:spPr/>
    </dgm:pt>
    <dgm:pt modelId="{CE10EA9C-02C1-4200-A35F-B492131E3BAB}" type="pres">
      <dgm:prSet presAssocID="{E12279D3-7FBB-4DC4-A9B4-0ACB2ED2FAAA}" presName="node" presStyleLbl="node1" presStyleIdx="5" presStyleCnt="7">
        <dgm:presLayoutVars>
          <dgm:bulletEnabled val="1"/>
        </dgm:presLayoutVars>
      </dgm:prSet>
      <dgm:spPr/>
    </dgm:pt>
    <dgm:pt modelId="{9B6A4498-42B3-46E0-A471-70B5C204DA93}" type="pres">
      <dgm:prSet presAssocID="{22D68B71-B9FE-419B-A665-513F6C2169ED}" presName="sibTrans" presStyleCnt="0"/>
      <dgm:spPr/>
    </dgm:pt>
    <dgm:pt modelId="{113AA868-E1D4-4AB4-9651-E444579E5812}" type="pres">
      <dgm:prSet presAssocID="{180F68FE-3F3C-4FFD-B26E-6FC5EAD3C2F4}" presName="node" presStyleLbl="node1" presStyleIdx="6" presStyleCnt="7">
        <dgm:presLayoutVars>
          <dgm:bulletEnabled val="1"/>
        </dgm:presLayoutVars>
      </dgm:prSet>
      <dgm:spPr/>
    </dgm:pt>
  </dgm:ptLst>
  <dgm:cxnLst>
    <dgm:cxn modelId="{1B957E18-4954-4418-AD80-315F7D5068BE}" type="presOf" srcId="{905D10DC-4241-4EE9-89A4-B17B16838776}" destId="{986BE27A-C76E-4A62-9451-9948DA3ED158}" srcOrd="0" destOrd="0" presId="urn:microsoft.com/office/officeart/2005/8/layout/default"/>
    <dgm:cxn modelId="{A1CDB82F-276B-4E53-94D5-17E19106F0E6}" srcId="{905D10DC-4241-4EE9-89A4-B17B16838776}" destId="{E9DEF761-55BE-405E-A38B-BD4FD67ABF32}" srcOrd="4" destOrd="0" parTransId="{15AB613F-AB6B-40A4-8A14-221CF78D4531}" sibTransId="{5FBAACD6-E0DF-49C5-AF86-31A26E4D879B}"/>
    <dgm:cxn modelId="{9D06684E-E61A-4FB4-99D7-FF0DF290F6AA}" srcId="{905D10DC-4241-4EE9-89A4-B17B16838776}" destId="{7CBCF9BC-A16A-4075-A773-C50722C8C04C}" srcOrd="0" destOrd="0" parTransId="{EF2F300E-178D-41AB-BBE4-688F3034BFF7}" sibTransId="{47439ACA-6ADC-4791-A09D-370098C14BA2}"/>
    <dgm:cxn modelId="{42855E7B-EDE4-45E3-8A9F-00BAC0677F2A}" srcId="{905D10DC-4241-4EE9-89A4-B17B16838776}" destId="{11409177-0006-4CE4-AF80-5ADEC2623591}" srcOrd="3" destOrd="0" parTransId="{E2D4B91F-7F29-4D02-88E4-E7E39DB34ACC}" sibTransId="{E29DF862-58C4-4785-A9D5-5B5D9170B6D2}"/>
    <dgm:cxn modelId="{5E6DAD92-CDD3-42CB-894B-6481A0A1CC12}" type="presOf" srcId="{7CBCF9BC-A16A-4075-A773-C50722C8C04C}" destId="{ECF6E4F6-421B-4BB3-AF9C-D4303047F831}" srcOrd="0" destOrd="0" presId="urn:microsoft.com/office/officeart/2005/8/layout/default"/>
    <dgm:cxn modelId="{F38CA596-EC20-4016-94F0-FCF28759E411}" srcId="{905D10DC-4241-4EE9-89A4-B17B16838776}" destId="{180F68FE-3F3C-4FFD-B26E-6FC5EAD3C2F4}" srcOrd="6" destOrd="0" parTransId="{C47C127F-9C2A-453A-84D9-D180F44410CF}" sibTransId="{5321280C-75ED-409A-81DC-31BF75E78423}"/>
    <dgm:cxn modelId="{E2645F9A-E7EC-433F-907C-670B535B6154}" type="presOf" srcId="{E9DEF761-55BE-405E-A38B-BD4FD67ABF32}" destId="{767B5A20-9B77-400F-B825-CB0DFB25C2DC}" srcOrd="0" destOrd="0" presId="urn:microsoft.com/office/officeart/2005/8/layout/default"/>
    <dgm:cxn modelId="{0C55E99A-9EB4-423D-8E87-6B981FC4D117}" srcId="{905D10DC-4241-4EE9-89A4-B17B16838776}" destId="{E12279D3-7FBB-4DC4-A9B4-0ACB2ED2FAAA}" srcOrd="5" destOrd="0" parTransId="{61C1E1FE-D88E-41F9-8CBB-C8ACD02FF522}" sibTransId="{22D68B71-B9FE-419B-A665-513F6C2169ED}"/>
    <dgm:cxn modelId="{95C704AC-E57C-4ED1-B8A1-D8DBA3814FFC}" type="presOf" srcId="{61B4B6BB-8630-4E61-9B9F-833BB374C7E7}" destId="{5EB0F32B-3D2C-4D69-ACD6-EF4718BC1327}" srcOrd="0" destOrd="0" presId="urn:microsoft.com/office/officeart/2005/8/layout/default"/>
    <dgm:cxn modelId="{73780BD4-F406-4C88-945F-70C568D517FE}" type="presOf" srcId="{180F68FE-3F3C-4FFD-B26E-6FC5EAD3C2F4}" destId="{113AA868-E1D4-4AB4-9651-E444579E5812}" srcOrd="0" destOrd="0" presId="urn:microsoft.com/office/officeart/2005/8/layout/default"/>
    <dgm:cxn modelId="{C1C8CED9-398E-4286-A8F3-51ECD38DCA9A}" srcId="{905D10DC-4241-4EE9-89A4-B17B16838776}" destId="{72FBD8FA-160D-4694-93F8-38FD8CEFCF2E}" srcOrd="1" destOrd="0" parTransId="{5D4457BF-27CE-4800-A796-77699508B9AF}" sibTransId="{0AA64624-936D-4A81-8631-83DA7ACA134F}"/>
    <dgm:cxn modelId="{7344CFE7-8D96-45E8-BFF6-FE42D185D8F9}" type="presOf" srcId="{E12279D3-7FBB-4DC4-A9B4-0ACB2ED2FAAA}" destId="{CE10EA9C-02C1-4200-A35F-B492131E3BAB}" srcOrd="0" destOrd="0" presId="urn:microsoft.com/office/officeart/2005/8/layout/default"/>
    <dgm:cxn modelId="{4922CEEB-9A0C-4DD1-A4F0-10920D53544A}" srcId="{905D10DC-4241-4EE9-89A4-B17B16838776}" destId="{61B4B6BB-8630-4E61-9B9F-833BB374C7E7}" srcOrd="2" destOrd="0" parTransId="{2A8B4DE3-47F4-491B-8F75-3122A037AA42}" sibTransId="{E4CAD740-FC50-49B2-975E-7C2617BA2B63}"/>
    <dgm:cxn modelId="{7A9DEDF4-8309-4664-8EBE-403BB81A885F}" type="presOf" srcId="{72FBD8FA-160D-4694-93F8-38FD8CEFCF2E}" destId="{3F83900E-25A6-4BE5-9700-F613BDBD83A6}" srcOrd="0" destOrd="0" presId="urn:microsoft.com/office/officeart/2005/8/layout/default"/>
    <dgm:cxn modelId="{A7785EF7-B842-4250-907C-8100787A50A8}" type="presOf" srcId="{11409177-0006-4CE4-AF80-5ADEC2623591}" destId="{25990613-8531-49A2-87BB-396CC0392E0B}" srcOrd="0" destOrd="0" presId="urn:microsoft.com/office/officeart/2005/8/layout/default"/>
    <dgm:cxn modelId="{32D697E5-62E6-43FA-882F-56C8E46F5CA7}" type="presParOf" srcId="{986BE27A-C76E-4A62-9451-9948DA3ED158}" destId="{ECF6E4F6-421B-4BB3-AF9C-D4303047F831}" srcOrd="0" destOrd="0" presId="urn:microsoft.com/office/officeart/2005/8/layout/default"/>
    <dgm:cxn modelId="{C9DDB46B-6484-47C3-B6DE-80F6C86A3DE2}" type="presParOf" srcId="{986BE27A-C76E-4A62-9451-9948DA3ED158}" destId="{84A37548-918B-44B6-83CD-B5DFED57F800}" srcOrd="1" destOrd="0" presId="urn:microsoft.com/office/officeart/2005/8/layout/default"/>
    <dgm:cxn modelId="{3D2ADD38-D74B-401C-A6C4-74CB0D65F2DC}" type="presParOf" srcId="{986BE27A-C76E-4A62-9451-9948DA3ED158}" destId="{3F83900E-25A6-4BE5-9700-F613BDBD83A6}" srcOrd="2" destOrd="0" presId="urn:microsoft.com/office/officeart/2005/8/layout/default"/>
    <dgm:cxn modelId="{E82CBA95-E476-4E23-BB30-A7E7024E2EE9}" type="presParOf" srcId="{986BE27A-C76E-4A62-9451-9948DA3ED158}" destId="{7EDD03B4-5368-434A-AFC8-72AC1B91719A}" srcOrd="3" destOrd="0" presId="urn:microsoft.com/office/officeart/2005/8/layout/default"/>
    <dgm:cxn modelId="{A317EA21-0131-4C74-A7CD-5306EF9ECA99}" type="presParOf" srcId="{986BE27A-C76E-4A62-9451-9948DA3ED158}" destId="{5EB0F32B-3D2C-4D69-ACD6-EF4718BC1327}" srcOrd="4" destOrd="0" presId="urn:microsoft.com/office/officeart/2005/8/layout/default"/>
    <dgm:cxn modelId="{FFC1766B-032C-4A3D-BA8A-2C324E436E90}" type="presParOf" srcId="{986BE27A-C76E-4A62-9451-9948DA3ED158}" destId="{856FAEFF-6E59-45EF-B3C1-3A838BAB92D9}" srcOrd="5" destOrd="0" presId="urn:microsoft.com/office/officeart/2005/8/layout/default"/>
    <dgm:cxn modelId="{3EDCE78C-37EF-42D1-9AB8-6121A477A4D2}" type="presParOf" srcId="{986BE27A-C76E-4A62-9451-9948DA3ED158}" destId="{25990613-8531-49A2-87BB-396CC0392E0B}" srcOrd="6" destOrd="0" presId="urn:microsoft.com/office/officeart/2005/8/layout/default"/>
    <dgm:cxn modelId="{1264F208-4F9B-4401-B822-A775EEEEB620}" type="presParOf" srcId="{986BE27A-C76E-4A62-9451-9948DA3ED158}" destId="{9688AE8B-7A30-44D3-B22B-7608A167E79F}" srcOrd="7" destOrd="0" presId="urn:microsoft.com/office/officeart/2005/8/layout/default"/>
    <dgm:cxn modelId="{6F98CEF7-6503-492C-AE43-7F33A03AFE32}" type="presParOf" srcId="{986BE27A-C76E-4A62-9451-9948DA3ED158}" destId="{767B5A20-9B77-400F-B825-CB0DFB25C2DC}" srcOrd="8" destOrd="0" presId="urn:microsoft.com/office/officeart/2005/8/layout/default"/>
    <dgm:cxn modelId="{DEA74A91-3FF4-4D4A-A418-C90DF2FF2111}" type="presParOf" srcId="{986BE27A-C76E-4A62-9451-9948DA3ED158}" destId="{2F050556-D7F6-4CFD-9670-7AA43C0C9E13}" srcOrd="9" destOrd="0" presId="urn:microsoft.com/office/officeart/2005/8/layout/default"/>
    <dgm:cxn modelId="{0F3FD3BB-B904-46B6-ACE4-141984CE3D03}" type="presParOf" srcId="{986BE27A-C76E-4A62-9451-9948DA3ED158}" destId="{CE10EA9C-02C1-4200-A35F-B492131E3BAB}" srcOrd="10" destOrd="0" presId="urn:microsoft.com/office/officeart/2005/8/layout/default"/>
    <dgm:cxn modelId="{FD34CAAE-DA32-4778-95FB-6990173B54A0}" type="presParOf" srcId="{986BE27A-C76E-4A62-9451-9948DA3ED158}" destId="{9B6A4498-42B3-46E0-A471-70B5C204DA93}" srcOrd="11" destOrd="0" presId="urn:microsoft.com/office/officeart/2005/8/layout/default"/>
    <dgm:cxn modelId="{5519B038-DA7D-4A98-98AC-5250984CFD8B}" type="presParOf" srcId="{986BE27A-C76E-4A62-9451-9948DA3ED158}" destId="{113AA868-E1D4-4AB4-9651-E444579E5812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6E4F6-421B-4BB3-AF9C-D4303047F831}">
      <dsp:nvSpPr>
        <dsp:cNvPr id="0" name=""/>
        <dsp:cNvSpPr/>
      </dsp:nvSpPr>
      <dsp:spPr>
        <a:xfrm>
          <a:off x="3109" y="207825"/>
          <a:ext cx="2466826" cy="148009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2">
                <a:lumMod val="50000"/>
                <a:lumOff val="50000"/>
              </a:schemeClr>
            </a:buClr>
            <a:buNone/>
          </a:pPr>
          <a:r>
            <a:rPr lang="en-US" sz="2100" b="1" kern="1200">
              <a:latin typeface="+mj-lt"/>
            </a:rPr>
            <a:t>Update Frequency</a:t>
          </a:r>
          <a:endParaRPr lang="en-US" sz="2100" kern="1200" dirty="0"/>
        </a:p>
      </dsp:txBody>
      <dsp:txXfrm>
        <a:off x="3109" y="207825"/>
        <a:ext cx="2466826" cy="1480095"/>
      </dsp:txXfrm>
    </dsp:sp>
    <dsp:sp modelId="{3F83900E-25A6-4BE5-9700-F613BDBD83A6}">
      <dsp:nvSpPr>
        <dsp:cNvPr id="0" name=""/>
        <dsp:cNvSpPr/>
      </dsp:nvSpPr>
      <dsp:spPr>
        <a:xfrm>
          <a:off x="2716618" y="207825"/>
          <a:ext cx="2466826" cy="1480095"/>
        </a:xfrm>
        <a:prstGeom prst="rect">
          <a:avLst/>
        </a:prstGeom>
        <a:solidFill>
          <a:srgbClr val="196B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latin typeface="+mj-lt"/>
            </a:rPr>
            <a:t>Archive Frequency</a:t>
          </a:r>
          <a:endParaRPr lang="en-US" sz="2100" kern="1200" dirty="0">
            <a:latin typeface="+mj-lt"/>
          </a:endParaRPr>
        </a:p>
      </dsp:txBody>
      <dsp:txXfrm>
        <a:off x="2716618" y="207825"/>
        <a:ext cx="2466826" cy="1480095"/>
      </dsp:txXfrm>
    </dsp:sp>
    <dsp:sp modelId="{5EB0F32B-3D2C-4D69-ACD6-EF4718BC1327}">
      <dsp:nvSpPr>
        <dsp:cNvPr id="0" name=""/>
        <dsp:cNvSpPr/>
      </dsp:nvSpPr>
      <dsp:spPr>
        <a:xfrm>
          <a:off x="5430126" y="207825"/>
          <a:ext cx="2466826" cy="148009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latin typeface="+mj-lt"/>
            </a:rPr>
            <a:t>Accuracy/Precision</a:t>
          </a:r>
          <a:endParaRPr lang="en-US" sz="2100" kern="1200" dirty="0">
            <a:latin typeface="+mj-lt"/>
          </a:endParaRPr>
        </a:p>
      </dsp:txBody>
      <dsp:txXfrm>
        <a:off x="5430126" y="207825"/>
        <a:ext cx="2466826" cy="1480095"/>
      </dsp:txXfrm>
    </dsp:sp>
    <dsp:sp modelId="{25990613-8531-49A2-87BB-396CC0392E0B}">
      <dsp:nvSpPr>
        <dsp:cNvPr id="0" name=""/>
        <dsp:cNvSpPr/>
      </dsp:nvSpPr>
      <dsp:spPr>
        <a:xfrm>
          <a:off x="8143635" y="207825"/>
          <a:ext cx="2466826" cy="1480095"/>
        </a:xfrm>
        <a:prstGeom prst="rect">
          <a:avLst/>
        </a:prstGeom>
        <a:solidFill>
          <a:srgbClr val="196B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>
              <a:latin typeface="+mj-lt"/>
            </a:rPr>
            <a:t>Consistency</a:t>
          </a:r>
          <a:endParaRPr lang="en-US" sz="2100" kern="1200" dirty="0">
            <a:latin typeface="+mj-lt"/>
          </a:endParaRPr>
        </a:p>
      </dsp:txBody>
      <dsp:txXfrm>
        <a:off x="8143635" y="207825"/>
        <a:ext cx="2466826" cy="1480095"/>
      </dsp:txXfrm>
    </dsp:sp>
    <dsp:sp modelId="{767B5A20-9B77-400F-B825-CB0DFB25C2DC}">
      <dsp:nvSpPr>
        <dsp:cNvPr id="0" name=""/>
        <dsp:cNvSpPr/>
      </dsp:nvSpPr>
      <dsp:spPr>
        <a:xfrm>
          <a:off x="1359863" y="1934603"/>
          <a:ext cx="2466826" cy="148009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>
              <a:latin typeface="+mj-lt"/>
            </a:rPr>
            <a:t>Completeness</a:t>
          </a:r>
          <a:endParaRPr lang="en-US" sz="2100" b="1" kern="1200" dirty="0">
            <a:latin typeface="+mj-lt"/>
          </a:endParaRPr>
        </a:p>
      </dsp:txBody>
      <dsp:txXfrm>
        <a:off x="1359863" y="1934603"/>
        <a:ext cx="2466826" cy="1480095"/>
      </dsp:txXfrm>
    </dsp:sp>
    <dsp:sp modelId="{CE10EA9C-02C1-4200-A35F-B492131E3BAB}">
      <dsp:nvSpPr>
        <dsp:cNvPr id="0" name=""/>
        <dsp:cNvSpPr/>
      </dsp:nvSpPr>
      <dsp:spPr>
        <a:xfrm>
          <a:off x="4073372" y="1934603"/>
          <a:ext cx="2466826" cy="1480095"/>
        </a:xfrm>
        <a:prstGeom prst="rect">
          <a:avLst/>
        </a:prstGeom>
        <a:solidFill>
          <a:srgbClr val="196B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>
              <a:latin typeface="+mj-lt"/>
            </a:rPr>
            <a:t>Integrity</a:t>
          </a:r>
          <a:endParaRPr lang="en-US" sz="2100" kern="1200" dirty="0">
            <a:latin typeface="+mj-lt"/>
          </a:endParaRPr>
        </a:p>
      </dsp:txBody>
      <dsp:txXfrm>
        <a:off x="4073372" y="1934603"/>
        <a:ext cx="2466826" cy="1480095"/>
      </dsp:txXfrm>
    </dsp:sp>
    <dsp:sp modelId="{113AA868-E1D4-4AB4-9651-E444579E5812}">
      <dsp:nvSpPr>
        <dsp:cNvPr id="0" name=""/>
        <dsp:cNvSpPr/>
      </dsp:nvSpPr>
      <dsp:spPr>
        <a:xfrm>
          <a:off x="6786881" y="1934603"/>
          <a:ext cx="2466826" cy="148009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latin typeface="+mj-lt"/>
            </a:rPr>
            <a:t>Business Relevance</a:t>
          </a:r>
          <a:endParaRPr lang="en-US" sz="2100" kern="1200" dirty="0">
            <a:latin typeface="+mj-lt"/>
          </a:endParaRPr>
        </a:p>
      </dsp:txBody>
      <dsp:txXfrm>
        <a:off x="6786881" y="1934603"/>
        <a:ext cx="2466826" cy="1480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5469F-6BF9-4B57-880D-C5328C23716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15456-9AFF-4D37-BE2D-B3727510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2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E72A06-E444-468F-A1FE-034656247E6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Control Import Stats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E72A06-E444-468F-A1FE-034656247E6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99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08BA-414C-A9A7-432F-AFAE215D0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6B40D0-C559-5A95-6D54-7BDF0AD4C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8C77CD-2B3F-16A0-4AF7-847E253BFC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Control Import Stats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68A66-30F2-D74B-CD96-7FE869D12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E72A06-E444-468F-A1FE-034656247E6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854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97DF9-11E7-C3E5-93C6-232C6F8D8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87C4C-2B86-A3CA-265E-7F41FAC17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84125-34B5-9F09-8949-511CA05FB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1173B-6EA4-D0F7-4E81-E9D24DD35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E72A06-E444-468F-A1FE-034656247E6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28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07E98-D2A1-B6DD-50CD-4B1E9C292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5654F4-9F15-41F4-1F77-19294AF59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B6E10-3BE9-2898-C029-CF4099B85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F5A96-2CDE-A3CD-38F2-C096B4EB9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FA43C-0F94-D231-1431-75325324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8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A0667-EF9B-0EE5-A8C9-9EB79EE74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AD7DC4-9B47-2361-F8DC-FC4FCB354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7DA96-7E99-CB6B-0E87-F9E0D42A1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C2F1C-FD12-3D7A-CFCC-436227C30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EB5D2-1F12-2AD6-62F6-79BAC04EC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79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CADF00-1656-8914-735E-C94A33A735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58D480-00EE-8413-F51B-E4483E531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CA057-9D31-EDF3-16B1-CCDC4AF48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D46D9-EF8B-1F05-8006-4C3D5561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EC328-20DC-CC02-5038-70AA26E96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15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-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472" y="378969"/>
            <a:ext cx="3211274" cy="5854572"/>
          </a:xfrm>
        </p:spPr>
        <p:txBody>
          <a:bodyPr>
            <a:normAutofit/>
          </a:bodyPr>
          <a:lstStyle>
            <a:lvl1pPr algn="r">
              <a:defRPr sz="3600" baseline="0"/>
            </a:lvl1pPr>
          </a:lstStyle>
          <a:p>
            <a:r>
              <a:rPr lang="en-US"/>
              <a:t>Insert Headline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956693" y="378968"/>
            <a:ext cx="7397106" cy="5854573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04BFA65-79A4-C9A2-E6D8-4D25FD862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9841E6-D37F-4C61-9EA7-BBA570BBB06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imple Montana State Library logo">
            <a:extLst>
              <a:ext uri="{FF2B5EF4-FFF2-40B4-BE49-F238E27FC236}">
                <a16:creationId xmlns:a16="http://schemas.microsoft.com/office/drawing/2014/main" id="{6FAA8D41-8B02-854C-B766-A0E386F950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363" y="6483043"/>
            <a:ext cx="2430947" cy="13716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1B256A-F5DC-41A7-2E86-2C9D1F9E34DB}"/>
              </a:ext>
            </a:extLst>
          </p:cNvPr>
          <p:cNvCxnSpPr>
            <a:cxnSpLocks/>
          </p:cNvCxnSpPr>
          <p:nvPr userDrawn="1"/>
        </p:nvCxnSpPr>
        <p:spPr>
          <a:xfrm>
            <a:off x="10832089" y="6366182"/>
            <a:ext cx="0" cy="50165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220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4DC294C-3895-98C6-3AEF-24979FE23C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07067"/>
            <a:ext cx="12185650" cy="3832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6952E-1A3D-4F4E-18D6-49A3F9167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008" y="1996942"/>
            <a:ext cx="8671983" cy="2852737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6BA300D7-4673-76F6-A9D2-91928F390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5339556"/>
            <a:ext cx="12192000" cy="14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3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210B3-7009-AF58-3F3C-4437FA5C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F28BF-DF7A-86B5-6B11-9B70CBF85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CA856-4CBE-5EF5-54AD-815ACF54B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D7344-790E-2F4E-6D43-4325BA3D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66390-D4D3-FF6C-193E-613DA0A55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3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6E4BB-FA24-79E8-2DB7-8535911DD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E1E65-E66B-33CF-3147-C80CAE986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05BE7-F937-F738-73FC-27D533898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5FDCD-56D5-3137-2445-BADD7FC7B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6C3E6-CC14-423B-436A-428A2728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1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BAC1-18B1-0450-0804-F27701327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3459D-A35B-58C2-6AAA-21EAC0E6D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EBFA3B-BA08-C977-AC12-E85F711A8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7813B-A164-D6D3-2690-0CFF8DD7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AECE4D-BEE9-D02A-B58F-A994B3649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F52E1-C0AC-9DD6-58BB-E1B50F636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6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BA25D-E364-43DB-B5A1-B730F4E03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0424B-5C9B-04C3-C59D-B77C10EF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95C31-D247-09B4-D1CC-C647138C0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9B3117-FF5D-8C08-9EDE-027625104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E8F4D-203B-081E-233E-22601B1E03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E25B2-AED0-0850-2633-883A21A3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EBFC29-F462-D205-C54D-50F120EC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02D56D-172F-7AA6-77AB-985A3D3A7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47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EF3DC-608C-0FF2-1666-D4DF58A9D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91193E-8EF2-B516-D14A-FF381368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D52E7-A65C-97D3-7850-403874854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4B70A-9502-A656-7C60-9C77775D5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1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DF589-5ED4-62C3-D686-1605DB664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47DA9F-8FB0-9289-CA25-624FBA1B9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C544B8-7523-FFBD-E559-1ABAB48C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7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C5D7-A6E0-D202-A2FA-11EDDC9BE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8928C-03CE-D69F-7EAE-9C463D73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934C07-172E-054D-B2AB-E2FFBEB37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75502-4E71-D7B3-D9B3-EBC011EEC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61C47-4B06-2AA1-6AB8-E67A9C3B7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FD837-A3E3-EEC7-E477-11388B95D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7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C14C-9F81-45EB-A16D-AF40A03B1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7D70B3-D602-80B5-95ED-9AB354DF35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F1510-59D2-B3D1-56F9-BE28F5F14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63229-EF11-9F07-1FBC-7DFA5671F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9B79C-7145-F8A1-7B23-040B8BFC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6B3091-C29F-6537-AE09-F7694D7E8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8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08E492-68B6-2EE0-B75D-9C127DC08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E0196-B5F3-BFC7-4898-A7A71C224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CEAA5-66C2-6879-9BF0-E34C8CA5F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E3CAA4-0559-4854-95AC-87C84C445E4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F14D6-4036-526E-B840-1D672503B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5AB9B-B9B6-7258-1B2B-CCD26BB24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10FC69-5073-467C-A49C-8D6780FD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18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sl.mt.gov/about/publications/statistics/program-dashboards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8/10/relationships/comments" Target="../comments/modernComment_167_8B461CAF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B479B6_937FAD9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human%20resources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sl.mt.gov/geoinfo/msdi/cadastral/" TargetMode="External"/><Relationship Id="rId2" Type="http://schemas.openxmlformats.org/officeDocument/2006/relationships/hyperlink" Target="mailto:jhedstrom@mt.gov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g"/><Relationship Id="rId4" Type="http://schemas.openxmlformats.org/officeDocument/2006/relationships/hyperlink" Target="https://public.govdelivery.com/accounts/MTLIBRARY/subscriber/new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sl.mt.gov/MGIA/GeospatialPlans/StratPlan_DataQualityBusinessPlan.pdf" TargetMode="External"/><Relationship Id="rId2" Type="http://schemas.openxmlformats.org/officeDocument/2006/relationships/hyperlink" Target="https://docs.msl.mt.gov/MLIA/StrategicPlan/2022_GISCoordinationStrategicPlan.pdf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277493E-63BB-720D-68C9-C7DD339CA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8678" y="6181344"/>
            <a:ext cx="9144000" cy="538111"/>
          </a:xfrm>
        </p:spPr>
        <p:txBody>
          <a:bodyPr>
            <a:normAutofit/>
          </a:bodyPr>
          <a:lstStyle/>
          <a:p>
            <a:r>
              <a:rPr lang="en-US" sz="2800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May 19, 2026 | 10:00 – 11:30am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E2419922-AA6A-2C66-F4E5-4B5375D0C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52" y="1442721"/>
            <a:ext cx="12193588" cy="904239"/>
          </a:xfrm>
          <a:prstGeom prst="rect">
            <a:avLst/>
          </a:prstGeom>
          <a:noFill/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MSDI Cadastral Working Group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5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45ED00-26CD-87AA-C224-A8EB319B7988}"/>
              </a:ext>
            </a:extLst>
          </p:cNvPr>
          <p:cNvSpPr txBox="1"/>
          <p:nvPr/>
        </p:nvSpPr>
        <p:spPr>
          <a:xfrm>
            <a:off x="140652" y="6211669"/>
            <a:ext cx="257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Whitefish Lake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Photo credit: FWP</a:t>
            </a:r>
          </a:p>
        </p:txBody>
      </p:sp>
    </p:spTree>
    <p:extLst>
      <p:ext uri="{BB962C8B-B14F-4D97-AF65-F5344CB8AC3E}">
        <p14:creationId xmlns:p14="http://schemas.microsoft.com/office/powerpoint/2010/main" val="1316537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C9B2C-03BB-2B71-CE5F-84BD9113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B2798-ECFB-8607-FB4B-7BF5581F6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A7EB48-36EA-5600-0339-7DE78E1F6D99}"/>
              </a:ext>
            </a:extLst>
          </p:cNvPr>
          <p:cNvSpPr>
            <a:spLocks noGrp="1"/>
          </p:cNvSpPr>
          <p:nvPr/>
        </p:nvSpPr>
        <p:spPr>
          <a:xfrm>
            <a:off x="374904" y="196579"/>
            <a:ext cx="114665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Data Quality and Improvement Process</a:t>
            </a:r>
            <a:br>
              <a:rPr lang="en-US" dirty="0">
                <a:solidFill>
                  <a:srgbClr val="0054A6"/>
                </a:solidFill>
              </a:rPr>
            </a:br>
            <a:r>
              <a:rPr lang="en-US" sz="2300" dirty="0">
                <a:solidFill>
                  <a:srgbClr val="196B24"/>
                </a:solidFill>
              </a:rPr>
              <a:t>Objective 5: Generalize the findings in Objective 4 to a Program of Data Quality Improvement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09B938-7408-9D20-8984-2F605F4D3EFA}"/>
              </a:ext>
            </a:extLst>
          </p:cNvPr>
          <p:cNvSpPr>
            <a:spLocks noGrp="1"/>
          </p:cNvSpPr>
          <p:nvPr/>
        </p:nvSpPr>
        <p:spPr>
          <a:xfrm>
            <a:off x="838200" y="168309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sz="2000" dirty="0">
                <a:solidFill>
                  <a:srgbClr val="0D2C6B"/>
                </a:solidFill>
                <a:latin typeface="+mj-lt"/>
              </a:rPr>
              <a:t>1 – Assign priorities to the data themes</a:t>
            </a:r>
          </a:p>
          <a:p>
            <a:pPr>
              <a:buClr>
                <a:srgbClr val="0054A6"/>
              </a:buClr>
            </a:pPr>
            <a:r>
              <a:rPr lang="en-US" sz="2000" dirty="0">
                <a:solidFill>
                  <a:srgbClr val="0D2C6B"/>
                </a:solidFill>
                <a:latin typeface="+mj-lt"/>
              </a:rPr>
              <a:t>2 – Convene a data theme working group</a:t>
            </a:r>
          </a:p>
          <a:p>
            <a:pPr>
              <a:buClr>
                <a:srgbClr val="0054A6"/>
              </a:buClr>
            </a:pPr>
            <a:r>
              <a:rPr lang="en-US" sz="2000" dirty="0">
                <a:solidFill>
                  <a:srgbClr val="0D2C6B"/>
                </a:solidFill>
                <a:latin typeface="+mj-lt"/>
              </a:rPr>
              <a:t>3 – Sent a recurring schedule of meetings</a:t>
            </a:r>
          </a:p>
          <a:p>
            <a:pPr>
              <a:buClr>
                <a:srgbClr val="0054A6"/>
              </a:buClr>
            </a:pPr>
            <a:r>
              <a:rPr lang="en-US" sz="2000" dirty="0">
                <a:solidFill>
                  <a:srgbClr val="0D2C6B"/>
                </a:solidFill>
                <a:latin typeface="+mj-lt"/>
              </a:rPr>
              <a:t>4 – Set schedule of data quality check-ins once plan is developed</a:t>
            </a:r>
          </a:p>
          <a:p>
            <a:pPr>
              <a:buClr>
                <a:srgbClr val="0054A6"/>
              </a:buClr>
            </a:pPr>
            <a:r>
              <a:rPr lang="en-US" sz="2000" dirty="0">
                <a:solidFill>
                  <a:srgbClr val="0D2C6B"/>
                </a:solidFill>
                <a:latin typeface="+mj-lt"/>
              </a:rPr>
              <a:t>5 – Define datasets included in the data themes to include in assessment</a:t>
            </a:r>
          </a:p>
          <a:p>
            <a:pPr>
              <a:buClr>
                <a:srgbClr val="0054A6"/>
              </a:buClr>
            </a:pPr>
            <a:r>
              <a:rPr lang="en-US" sz="2000" dirty="0">
                <a:solidFill>
                  <a:srgbClr val="0D2C6B"/>
                </a:solidFill>
                <a:latin typeface="+mj-lt"/>
              </a:rPr>
              <a:t>6 – Identify and document data owners, maintainers, consumers for selected  dataset and data themes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78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3FDB9-E794-BDBE-F0BE-B1C36F0FA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C8ADD-C0CE-F9B1-EA07-BC052C6CD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</a:rPr>
              <a:t>Review of Cadastral Data Quality Improvement Plan</a:t>
            </a:r>
          </a:p>
        </p:txBody>
      </p:sp>
    </p:spTree>
    <p:extLst>
      <p:ext uri="{BB962C8B-B14F-4D97-AF65-F5344CB8AC3E}">
        <p14:creationId xmlns:p14="http://schemas.microsoft.com/office/powerpoint/2010/main" val="227835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BCA8-BC90-1B19-29A6-9C3DB96C3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91A58-00FB-B080-B7FD-AA918DFBE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272F6E-4B73-7FB8-7ADF-402E6906BF89}"/>
              </a:ext>
            </a:extLst>
          </p:cNvPr>
          <p:cNvSpPr>
            <a:spLocks noGrp="1"/>
          </p:cNvSpPr>
          <p:nvPr/>
        </p:nvSpPr>
        <p:spPr>
          <a:xfrm>
            <a:off x="838200" y="-1141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Summary of Findings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699568A-B64A-B4CF-8728-1E9DE3A7907E}"/>
              </a:ext>
            </a:extLst>
          </p:cNvPr>
          <p:cNvSpPr>
            <a:spLocks noGrp="1"/>
          </p:cNvSpPr>
          <p:nvPr/>
        </p:nvSpPr>
        <p:spPr>
          <a:xfrm>
            <a:off x="838200" y="109788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There is no direction in identifying areas in need of adjusting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The theme is on an *82-year path of “desired collection” be completed &amp; adjusted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(a) There are over two dozen missing BLM surveys (from being entered)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(b) There are thousands of missing COGO survey lines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Parcels at the County Boundary are not seamless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Public Lands dataset has a significant number areas that are not seamless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The routing process for new Conservation Easements is far from ideal and sometimes leads to CEs to not be entered into Orion or the GIS</a:t>
            </a:r>
          </a:p>
          <a:p>
            <a:pPr lvl="1">
              <a:buClr>
                <a:srgbClr val="0054A6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D2C6B"/>
              </a:solidFill>
              <a:latin typeface="+mj-lt"/>
            </a:endParaRPr>
          </a:p>
          <a:p>
            <a:pPr lvl="1">
              <a:buClr>
                <a:srgbClr val="0054A6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D2C6B"/>
              </a:solidFill>
              <a:latin typeface="+mj-lt"/>
            </a:endParaRPr>
          </a:p>
          <a:p>
            <a:pPr lvl="1">
              <a:buClr>
                <a:srgbClr val="0054A6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D2C6B"/>
              </a:solidFill>
              <a:latin typeface="+mj-lt"/>
            </a:endParaRPr>
          </a:p>
          <a:p>
            <a:pPr lvl="1">
              <a:buClr>
                <a:srgbClr val="0054A6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D2C6B"/>
              </a:solidFill>
              <a:latin typeface="+mj-lt"/>
            </a:endParaRPr>
          </a:p>
          <a:p>
            <a:pPr lvl="1">
              <a:buClr>
                <a:srgbClr val="0054A6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D2C6B"/>
              </a:solidFill>
              <a:latin typeface="+mj-lt"/>
            </a:endParaRPr>
          </a:p>
          <a:p>
            <a:pPr marL="457200" lvl="1" indent="0">
              <a:buClr>
                <a:srgbClr val="0054A6"/>
              </a:buClr>
              <a:buNone/>
            </a:pPr>
            <a:r>
              <a:rPr lang="en-US" sz="2100" dirty="0">
                <a:solidFill>
                  <a:srgbClr val="0D2C6B"/>
                </a:solidFill>
                <a:latin typeface="+mj-lt"/>
              </a:rPr>
              <a:t>* - this is an approximation based on the current pace the MSDI Mapping Control for receiving township corners &amp; town/city vicinity collections   </a:t>
            </a:r>
          </a:p>
          <a:p>
            <a:pPr lvl="1">
              <a:buClr>
                <a:srgbClr val="0054A6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D2C6B"/>
              </a:solidFill>
              <a:latin typeface="+mj-lt"/>
            </a:endParaRPr>
          </a:p>
          <a:p>
            <a:pPr marL="457200" lvl="1" indent="0">
              <a:buClr>
                <a:srgbClr val="0054A6"/>
              </a:buClr>
              <a:buNone/>
            </a:pPr>
            <a:endParaRPr lang="en-US" sz="1800" dirty="0">
              <a:solidFill>
                <a:srgbClr val="0D2C6B"/>
              </a:solidFill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83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E6D2D-E9CB-04A2-4C1B-3A6909DC2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F04A84-C460-9184-EE91-2ED7E2DFF011}"/>
              </a:ext>
            </a:extLst>
          </p:cNvPr>
          <p:cNvSpPr/>
          <p:nvPr/>
        </p:nvSpPr>
        <p:spPr>
          <a:xfrm>
            <a:off x="820134" y="2024377"/>
            <a:ext cx="9466864" cy="2604989"/>
          </a:xfrm>
          <a:prstGeom prst="roundRect">
            <a:avLst/>
          </a:prstGeom>
          <a:solidFill>
            <a:srgbClr val="A6CAE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70498-3B06-BE8F-BBAE-86272270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13</a:t>
            </a:fld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5B58A4CA-ABFB-6F57-5D09-12A931D69850}"/>
              </a:ext>
            </a:extLst>
          </p:cNvPr>
          <p:cNvSpPr txBox="1">
            <a:spLocks/>
          </p:cNvSpPr>
          <p:nvPr/>
        </p:nvSpPr>
        <p:spPr>
          <a:xfrm>
            <a:off x="1287038" y="66861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>
                <a:solidFill>
                  <a:srgbClr val="0054A6"/>
                </a:solidFill>
              </a:rPr>
              <a:t>Near-Term Goals</a:t>
            </a:r>
          </a:p>
        </p:txBody>
      </p:sp>
      <p:sp>
        <p:nvSpPr>
          <p:cNvPr id="57" name="Rectangle: Top Corners Rounded 6">
            <a:extLst>
              <a:ext uri="{FF2B5EF4-FFF2-40B4-BE49-F238E27FC236}">
                <a16:creationId xmlns:a16="http://schemas.microsoft.com/office/drawing/2014/main" id="{7F56BAE0-6273-F02A-CCB2-CDF1E14E4980}"/>
              </a:ext>
            </a:extLst>
          </p:cNvPr>
          <p:cNvSpPr txBox="1"/>
          <p:nvPr/>
        </p:nvSpPr>
        <p:spPr>
          <a:xfrm>
            <a:off x="874315" y="2271232"/>
            <a:ext cx="9358501" cy="23581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Develop an evaluation metric to assist with identifying areas of need</a:t>
            </a: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dirty="0"/>
              <a:t>Availability of data in more formats on-demand and/or the ability to apply desired filters (ArcGIS Hub)</a:t>
            </a: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Investigate how to make improvements to the Orion Data Service to ensure it returns the correct property information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Publish parcels semi-monthly (combat large number of county split/combos)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Complete metadata for all datasets</a:t>
            </a: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dirty="0"/>
              <a:t>Incorporate missing GLO surveys into the CadNSDI dataset</a:t>
            </a: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Implement topology check to detect overlaps and gaps (public lands)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Develop process to better detect ownership changes that impact public lands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Work with providers to ensure the integrity needs of a seamless, statewide dataset are met (</a:t>
            </a:r>
            <a:r>
              <a:rPr lang="en-US" sz="1400" kern="1200" dirty="0" err="1"/>
              <a:t>Ownerparcels</a:t>
            </a:r>
            <a:r>
              <a:rPr lang="en-US" sz="1400" kern="1200" dirty="0"/>
              <a:t>)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400" kern="1200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A181FC1-9F08-F92A-D2AC-34C343B66EB5}"/>
              </a:ext>
            </a:extLst>
          </p:cNvPr>
          <p:cNvSpPr/>
          <p:nvPr/>
        </p:nvSpPr>
        <p:spPr>
          <a:xfrm>
            <a:off x="820134" y="1450752"/>
            <a:ext cx="9466865" cy="522491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2147871"/>
              <a:satOff val="-6164"/>
              <a:lumOff val="-987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5" name="Rectangle: Rounded Corners 8">
            <a:extLst>
              <a:ext uri="{FF2B5EF4-FFF2-40B4-BE49-F238E27FC236}">
                <a16:creationId xmlns:a16="http://schemas.microsoft.com/office/drawing/2014/main" id="{41CC81C8-A2C4-46C0-29C9-E4C7695764A0}"/>
              </a:ext>
            </a:extLst>
          </p:cNvPr>
          <p:cNvSpPr txBox="1"/>
          <p:nvPr/>
        </p:nvSpPr>
        <p:spPr>
          <a:xfrm>
            <a:off x="871268" y="1501886"/>
            <a:ext cx="9211124" cy="4713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34290" rIns="68580" bIns="3429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/>
              <a:t>Near-Term Goals</a:t>
            </a:r>
          </a:p>
        </p:txBody>
      </p:sp>
    </p:spTree>
    <p:extLst>
      <p:ext uri="{BB962C8B-B14F-4D97-AF65-F5344CB8AC3E}">
        <p14:creationId xmlns:p14="http://schemas.microsoft.com/office/powerpoint/2010/main" val="3496194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3ECEA-80B8-0A14-C470-CA00FDDD2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EF6E8C4-F0D4-9E3E-25B9-A9F39F5372E2}"/>
              </a:ext>
            </a:extLst>
          </p:cNvPr>
          <p:cNvSpPr/>
          <p:nvPr/>
        </p:nvSpPr>
        <p:spPr>
          <a:xfrm>
            <a:off x="820134" y="2024377"/>
            <a:ext cx="9466864" cy="2108711"/>
          </a:xfrm>
          <a:prstGeom prst="roundRect">
            <a:avLst/>
          </a:prstGeom>
          <a:solidFill>
            <a:srgbClr val="D9F2D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30ADE9-BFA7-2E51-E7BC-9111F4A1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14</a:t>
            </a:fld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B24329D3-FA40-D6A3-2E11-00D034CF687B}"/>
              </a:ext>
            </a:extLst>
          </p:cNvPr>
          <p:cNvSpPr txBox="1">
            <a:spLocks/>
          </p:cNvSpPr>
          <p:nvPr/>
        </p:nvSpPr>
        <p:spPr>
          <a:xfrm>
            <a:off x="1287038" y="66861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>
                <a:solidFill>
                  <a:srgbClr val="0054A6"/>
                </a:solidFill>
              </a:rPr>
              <a:t>Long-Term Goals</a:t>
            </a:r>
          </a:p>
        </p:txBody>
      </p:sp>
      <p:sp>
        <p:nvSpPr>
          <p:cNvPr id="55" name="Rectangle: Rounded Corners 8">
            <a:extLst>
              <a:ext uri="{FF2B5EF4-FFF2-40B4-BE49-F238E27FC236}">
                <a16:creationId xmlns:a16="http://schemas.microsoft.com/office/drawing/2014/main" id="{73BD6E48-5857-D8F4-3079-DF117D708FB3}"/>
              </a:ext>
            </a:extLst>
          </p:cNvPr>
          <p:cNvSpPr txBox="1"/>
          <p:nvPr/>
        </p:nvSpPr>
        <p:spPr>
          <a:xfrm>
            <a:off x="788972" y="1079592"/>
            <a:ext cx="9211124" cy="4713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34290" rIns="68580" bIns="3429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/>
              <a:t>Near-Term Goals</a:t>
            </a:r>
          </a:p>
        </p:txBody>
      </p:sp>
      <p:sp>
        <p:nvSpPr>
          <p:cNvPr id="51" name="Rectangle: Top Corners Rounded 12">
            <a:extLst>
              <a:ext uri="{FF2B5EF4-FFF2-40B4-BE49-F238E27FC236}">
                <a16:creationId xmlns:a16="http://schemas.microsoft.com/office/drawing/2014/main" id="{9094E9C6-B390-D036-11BB-18F4CA205F8A}"/>
              </a:ext>
            </a:extLst>
          </p:cNvPr>
          <p:cNvSpPr txBox="1"/>
          <p:nvPr/>
        </p:nvSpPr>
        <p:spPr>
          <a:xfrm>
            <a:off x="877675" y="2699299"/>
            <a:ext cx="9409323" cy="13382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CadNSDI is complete, with missing surveys &amp; survey lines all incorporated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Acquire 35% of the control for every "surveyed" township corner of the state and make adjustments to those coordinates </a:t>
            </a:r>
            <a:r>
              <a:rPr lang="en-US" sz="1400" b="1" kern="1200" dirty="0"/>
              <a:t>(10 year goal)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Additional resources are made available to help users work with SQL databases more efficiently, reducing the learning curve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Improvements made to routing process to ensure new Conservation Easements are entered into the GIS data in a more timely manner</a:t>
            </a: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dirty="0"/>
              <a:t>Public Lands dataset contains significantly less unintended gaps / overlaps (goal to have 75% of identified errors fixed) </a:t>
            </a:r>
            <a:endParaRPr lang="en-US" sz="1400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400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400" kern="1200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4595BE2-96F5-AD86-D082-3CB45B61C67E}"/>
              </a:ext>
            </a:extLst>
          </p:cNvPr>
          <p:cNvSpPr/>
          <p:nvPr/>
        </p:nvSpPr>
        <p:spPr>
          <a:xfrm>
            <a:off x="820133" y="1450751"/>
            <a:ext cx="9466865" cy="522492"/>
          </a:xfrm>
          <a:prstGeom prst="round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6443614"/>
              <a:satOff val="-18493"/>
              <a:lumOff val="-29609"/>
              <a:alphaOff val="0"/>
            </a:schemeClr>
          </a:fillRef>
          <a:effectRef idx="2">
            <a:schemeClr val="accent2">
              <a:hueOff val="6443614"/>
              <a:satOff val="-18493"/>
              <a:lumOff val="-29609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9" name="Rectangle: Rounded Corners 14">
            <a:extLst>
              <a:ext uri="{FF2B5EF4-FFF2-40B4-BE49-F238E27FC236}">
                <a16:creationId xmlns:a16="http://schemas.microsoft.com/office/drawing/2014/main" id="{A0D1CF4F-8519-AD06-F02F-1B723F201CA5}"/>
              </a:ext>
            </a:extLst>
          </p:cNvPr>
          <p:cNvSpPr txBox="1"/>
          <p:nvPr/>
        </p:nvSpPr>
        <p:spPr>
          <a:xfrm>
            <a:off x="948004" y="1476257"/>
            <a:ext cx="9211124" cy="4714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34290" rIns="68580" bIns="3429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/>
              <a:t>Long Term Goals</a:t>
            </a:r>
          </a:p>
        </p:txBody>
      </p:sp>
    </p:spTree>
    <p:extLst>
      <p:ext uri="{BB962C8B-B14F-4D97-AF65-F5344CB8AC3E}">
        <p14:creationId xmlns:p14="http://schemas.microsoft.com/office/powerpoint/2010/main" val="177752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CA244-702C-C3D6-FB3D-083FAA24D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F5A36-5EB7-42BB-24A7-45C63AD3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008" y="2322576"/>
            <a:ext cx="8671983" cy="2527103"/>
          </a:xfrm>
        </p:spPr>
        <p:txBody>
          <a:bodyPr/>
          <a:lstStyle/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</a:rPr>
              <a:t>Discussions</a:t>
            </a:r>
            <a:br>
              <a:rPr lang="en-US" dirty="0">
                <a:solidFill>
                  <a:srgbClr val="0D2C6B"/>
                </a:solidFill>
              </a:rPr>
            </a:br>
            <a:r>
              <a:rPr lang="en-US" sz="1600" dirty="0">
                <a:solidFill>
                  <a:srgbClr val="0D2C6B"/>
                </a:solidFill>
              </a:rPr>
              <a:t>Feedback/Comment on Improvement Plan</a:t>
            </a:r>
            <a:br>
              <a:rPr lang="en-US" sz="1600" dirty="0">
                <a:solidFill>
                  <a:srgbClr val="0D2C6B"/>
                </a:solidFill>
              </a:rPr>
            </a:br>
            <a:r>
              <a:rPr lang="en-US" sz="1600" dirty="0">
                <a:solidFill>
                  <a:srgbClr val="0D2C6B"/>
                </a:solidFill>
              </a:rPr>
              <a:t>Additional Improvement Ideas</a:t>
            </a:r>
            <a:br>
              <a:rPr lang="en-US" sz="1600" dirty="0">
                <a:solidFill>
                  <a:srgbClr val="0D2C6B"/>
                </a:solidFill>
              </a:rPr>
            </a:br>
            <a:r>
              <a:rPr lang="en-US" sz="1600" dirty="0">
                <a:solidFill>
                  <a:srgbClr val="0D2C6B"/>
                </a:solidFill>
              </a:rPr>
              <a:t>Open Discussions</a:t>
            </a:r>
            <a:br>
              <a:rPr lang="en-US" sz="1600" dirty="0">
                <a:solidFill>
                  <a:srgbClr val="0D2C6B"/>
                </a:solidFill>
              </a:rPr>
            </a:br>
            <a:r>
              <a:rPr lang="en-US" sz="1600" dirty="0">
                <a:solidFill>
                  <a:srgbClr val="0D2C6B"/>
                </a:solidFill>
              </a:rPr>
              <a:t>Questions</a:t>
            </a:r>
            <a:endParaRPr lang="en-US" dirty="0">
              <a:solidFill>
                <a:srgbClr val="0D2C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65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BFEAC-9E58-39AD-6124-777B8583B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7AD05-C428-2551-FCF1-9DAC4CF38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</a:rPr>
              <a:t>Cadastral Framework Updates</a:t>
            </a:r>
          </a:p>
        </p:txBody>
      </p:sp>
    </p:spTree>
    <p:extLst>
      <p:ext uri="{BB962C8B-B14F-4D97-AF65-F5344CB8AC3E}">
        <p14:creationId xmlns:p14="http://schemas.microsoft.com/office/powerpoint/2010/main" val="385052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EEA64-69D4-DECF-B2EF-C5441F609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1A003-C681-7E5E-5A98-41AF1C05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17</a:t>
            </a:fld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2F55705B-891C-9BE3-B38B-10C7CABD751A}"/>
              </a:ext>
            </a:extLst>
          </p:cNvPr>
          <p:cNvSpPr txBox="1">
            <a:spLocks/>
          </p:cNvSpPr>
          <p:nvPr/>
        </p:nvSpPr>
        <p:spPr>
          <a:xfrm>
            <a:off x="1287038" y="66861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>
                <a:solidFill>
                  <a:srgbClr val="0054A6"/>
                </a:solidFill>
              </a:rPr>
              <a:t>Cadastral Application Updates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354E164B-F3AC-53CD-3F58-5E147ED13B67}"/>
              </a:ext>
            </a:extLst>
          </p:cNvPr>
          <p:cNvSpPr txBox="1">
            <a:spLocks/>
          </p:cNvSpPr>
          <p:nvPr/>
        </p:nvSpPr>
        <p:spPr>
          <a:xfrm>
            <a:off x="1287038" y="468643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sz="2400" dirty="0">
              <a:solidFill>
                <a:srgbClr val="0054A6"/>
              </a:solidFill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06D357BF-4909-7045-EBD6-31F64EC10A4C}"/>
              </a:ext>
            </a:extLst>
          </p:cNvPr>
          <p:cNvSpPr txBox="1">
            <a:spLocks/>
          </p:cNvSpPr>
          <p:nvPr/>
        </p:nvSpPr>
        <p:spPr>
          <a:xfrm>
            <a:off x="1814945" y="1654806"/>
            <a:ext cx="9227128" cy="53694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2000" dirty="0">
                <a:solidFill>
                  <a:srgbClr val="0D2C6B"/>
                </a:solidFill>
                <a:highlight>
                  <a:srgbClr val="FFFFFF"/>
                </a:highlight>
              </a:rPr>
              <a:t>Application page hits (views) are up over 2 million this fiscal year</a:t>
            </a:r>
          </a:p>
          <a:p>
            <a:pPr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2000" dirty="0">
                <a:solidFill>
                  <a:srgbClr val="0D2C6B"/>
                </a:solidFill>
                <a:highlight>
                  <a:srgbClr val="FFFFFF"/>
                </a:highlight>
              </a:rPr>
              <a:t>Usage spike during beginning month of Property Tax Rebate</a:t>
            </a:r>
          </a:p>
          <a:p>
            <a:pPr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2000" dirty="0">
                <a:solidFill>
                  <a:srgbClr val="0D2C6B"/>
                </a:solidFill>
                <a:highlight>
                  <a:srgbClr val="FFFFFF"/>
                </a:highlight>
              </a:rPr>
              <a:t>18% increase of usage this fiscal year compared to last year.</a:t>
            </a:r>
          </a:p>
          <a:p>
            <a:pPr lvl="1"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1600" dirty="0">
                <a:solidFill>
                  <a:srgbClr val="0D2C6B"/>
                </a:solidFill>
                <a:highlight>
                  <a:srgbClr val="FFFFFF"/>
                </a:highlight>
              </a:rPr>
              <a:t>This increase indicates the importance of the app across dozens of industries</a:t>
            </a:r>
          </a:p>
          <a:p>
            <a:pPr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2000" dirty="0">
                <a:solidFill>
                  <a:srgbClr val="0D2C6B"/>
                </a:solidFill>
                <a:highlight>
                  <a:srgbClr val="FFFFFF"/>
                </a:highlight>
              </a:rPr>
              <a:t>This dashboard is available</a:t>
            </a:r>
          </a:p>
          <a:p>
            <a:pPr lvl="1"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1400" dirty="0">
                <a:solidFill>
                  <a:srgbClr val="0D2C6B"/>
                </a:solidFill>
                <a:highlight>
                  <a:srgbClr val="FFFFFF"/>
                </a:highlight>
              </a:rPr>
              <a:t>Below web address &amp; then Montana Cadastral</a:t>
            </a:r>
          </a:p>
          <a:p>
            <a:pPr lvl="1"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1400" dirty="0">
                <a:solidFill>
                  <a:srgbClr val="0D2C6B"/>
                </a:solidFill>
                <a:highlight>
                  <a:srgbClr val="FFFFFF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https://msl.mt.gov/about/publications/statistics/program-dashboards </a:t>
            </a:r>
          </a:p>
          <a:p>
            <a:pPr lvl="1">
              <a:buClr>
                <a:schemeClr val="tx2">
                  <a:lumMod val="75000"/>
                  <a:lumOff val="25000"/>
                </a:schemeClr>
              </a:buClr>
            </a:pPr>
            <a:endParaRPr lang="en-US" sz="1400" dirty="0">
              <a:solidFill>
                <a:srgbClr val="0D2C6B"/>
              </a:solidFill>
              <a:highlight>
                <a:srgbClr val="FFFFFF"/>
              </a:highlight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https://msl.mt.gov/about/publications/statistics/program-dashboards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FF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17AE6-D7CA-D09C-ED03-551C5EDBA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678" y="2989833"/>
            <a:ext cx="3753043" cy="31624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1B11D3-86C9-032D-124E-692D40EFF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370" y="4094036"/>
            <a:ext cx="5054860" cy="244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19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68D48-A5A8-1E71-4E4E-CFEE8E5E9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EF82E-FFDA-A5AE-A679-A97FD118F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18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9DEFF9C-54D6-453C-0B29-98A915202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128" y="136525"/>
            <a:ext cx="5815585" cy="1383891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54A6"/>
                </a:solidFill>
              </a:rPr>
              <a:t>CadNSDI Updates</a:t>
            </a:r>
          </a:p>
        </p:txBody>
      </p:sp>
      <p:pic>
        <p:nvPicPr>
          <p:cNvPr id="13" name="Picture 12" descr="Map&#10;&#10;AI-generated content may be incorrect.">
            <a:extLst>
              <a:ext uri="{FF2B5EF4-FFF2-40B4-BE49-F238E27FC236}">
                <a16:creationId xmlns:a16="http://schemas.microsoft.com/office/drawing/2014/main" id="{C65A391F-A2CF-0236-2047-044FB0B0D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511114" cy="3429000"/>
          </a:xfrm>
          <a:prstGeom prst="rect">
            <a:avLst/>
          </a:prstGeom>
        </p:spPr>
      </p:pic>
      <p:pic>
        <p:nvPicPr>
          <p:cNvPr id="15" name="Picture 14" descr="A screenshot of a map&#10;&#10;AI-generated content may be incorrect.">
            <a:extLst>
              <a:ext uri="{FF2B5EF4-FFF2-40B4-BE49-F238E27FC236}">
                <a16:creationId xmlns:a16="http://schemas.microsoft.com/office/drawing/2014/main" id="{9DEEF498-D72E-B69C-AC0F-87174B059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428999"/>
            <a:ext cx="5511114" cy="3429001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87925FB5-331B-6314-707C-13930666BEA6}"/>
              </a:ext>
            </a:extLst>
          </p:cNvPr>
          <p:cNvSpPr/>
          <p:nvPr/>
        </p:nvSpPr>
        <p:spPr>
          <a:xfrm rot="17425146">
            <a:off x="3867866" y="758732"/>
            <a:ext cx="809588" cy="21112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  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8EA5A7-19F8-DB39-0E58-995C5A31D0EF}"/>
              </a:ext>
            </a:extLst>
          </p:cNvPr>
          <p:cNvSpPr txBox="1"/>
          <p:nvPr/>
        </p:nvSpPr>
        <p:spPr>
          <a:xfrm rot="17570016">
            <a:off x="4078731" y="735172"/>
            <a:ext cx="868175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>
                    <a:lumMod val="95000"/>
                  </a:schemeClr>
                </a:solidFill>
              </a:rPr>
              <a:t>535 ft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8FBA61-3CA4-40C2-DAC3-3E2F50540620}"/>
              </a:ext>
            </a:extLst>
          </p:cNvPr>
          <p:cNvCxnSpPr/>
          <p:nvPr/>
        </p:nvCxnSpPr>
        <p:spPr>
          <a:xfrm flipH="1">
            <a:off x="0" y="3428999"/>
            <a:ext cx="5511114" cy="0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07F9A3B0-6CB1-E477-6AD9-B5B1AC4DE96E}"/>
              </a:ext>
            </a:extLst>
          </p:cNvPr>
          <p:cNvSpPr txBox="1">
            <a:spLocks/>
          </p:cNvSpPr>
          <p:nvPr/>
        </p:nvSpPr>
        <p:spPr>
          <a:xfrm>
            <a:off x="5876543" y="1391570"/>
            <a:ext cx="6016753" cy="4197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D2C6B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Published in mid-March</a:t>
            </a:r>
          </a:p>
          <a:p>
            <a:pPr lvl="1"/>
            <a:r>
              <a:rPr lang="en-US" sz="2200" dirty="0">
                <a:solidFill>
                  <a:srgbClr val="0D2C6B"/>
                </a:solidFill>
                <a:highlight>
                  <a:srgbClr val="FFFFFF"/>
                </a:highlight>
              </a:rPr>
              <a:t>Available on FTP now</a:t>
            </a:r>
          </a:p>
          <a:p>
            <a:pPr>
              <a:buClr>
                <a:srgbClr val="0D2C6B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Changes in </a:t>
            </a:r>
            <a:r>
              <a:rPr lang="en-US" sz="2600" u="sng" dirty="0">
                <a:solidFill>
                  <a:srgbClr val="0D2C6B"/>
                </a:solidFill>
                <a:highlight>
                  <a:srgbClr val="FFFFFF"/>
                </a:highlight>
              </a:rPr>
              <a:t>24</a:t>
            </a: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 different counties </a:t>
            </a:r>
            <a:r>
              <a:rPr lang="en-US" sz="2000" dirty="0">
                <a:solidFill>
                  <a:srgbClr val="0D2C6B"/>
                </a:solidFill>
                <a:highlight>
                  <a:srgbClr val="FFFFFF"/>
                </a:highlight>
              </a:rPr>
              <a:t>(between the last publication &amp; this year’s)</a:t>
            </a:r>
          </a:p>
          <a:p>
            <a:pPr>
              <a:buClr>
                <a:srgbClr val="0D2C6B"/>
              </a:buClr>
            </a:pPr>
            <a:endParaRPr lang="en-US" sz="2600" dirty="0">
              <a:solidFill>
                <a:srgbClr val="0D2C6B"/>
              </a:solidFill>
              <a:highlight>
                <a:srgbClr val="FFFFFF"/>
              </a:highlight>
            </a:endParaRPr>
          </a:p>
          <a:p>
            <a:pPr>
              <a:buClr>
                <a:srgbClr val="0D2C6B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Intersecting </a:t>
            </a:r>
            <a:r>
              <a:rPr lang="en-US" sz="2600" u="sng" dirty="0">
                <a:solidFill>
                  <a:srgbClr val="0D2C6B"/>
                </a:solidFill>
                <a:highlight>
                  <a:srgbClr val="FFFFFF"/>
                </a:highlight>
              </a:rPr>
              <a:t>420</a:t>
            </a: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 PLSS Townships</a:t>
            </a:r>
          </a:p>
          <a:p>
            <a:pPr>
              <a:buClr>
                <a:srgbClr val="0D2C6B"/>
              </a:buClr>
            </a:pPr>
            <a:endParaRPr lang="en-US" sz="2600" dirty="0">
              <a:solidFill>
                <a:srgbClr val="0D2C6B"/>
              </a:solidFill>
              <a:highlight>
                <a:srgbClr val="FFFFFF"/>
              </a:highlight>
            </a:endParaRPr>
          </a:p>
          <a:p>
            <a:pPr>
              <a:buClr>
                <a:srgbClr val="0D2C6B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Largest populated community adjustment ~ +500 feet (Rapelje, MT)</a:t>
            </a:r>
          </a:p>
        </p:txBody>
      </p:sp>
    </p:spTree>
    <p:extLst>
      <p:ext uri="{BB962C8B-B14F-4D97-AF65-F5344CB8AC3E}">
        <p14:creationId xmlns:p14="http://schemas.microsoft.com/office/powerpoint/2010/main" val="23366278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3C2CC-5F1C-670B-0664-B7CF5AA5F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5B7C3-6028-211D-080F-BBE1BAA6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19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6346520-0402-30E4-0D9F-564685EA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128" y="136525"/>
            <a:ext cx="5815585" cy="1383891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54A6"/>
                </a:solidFill>
              </a:rPr>
              <a:t>Adjustment Project Examples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C34D9A-AC45-144D-F5B4-1B6EA298E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134415" cy="3214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C45DF0-DA8E-F0AC-C9BA-C0AD691853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5" r="2325"/>
          <a:stretch>
            <a:fillRect/>
          </a:stretch>
        </p:blipFill>
        <p:spPr>
          <a:xfrm>
            <a:off x="-1" y="3263682"/>
            <a:ext cx="6134415" cy="321453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B270F4-D866-27DC-3B8E-F9D2CCC4E49C}"/>
              </a:ext>
            </a:extLst>
          </p:cNvPr>
          <p:cNvCxnSpPr>
            <a:cxnSpLocks/>
          </p:cNvCxnSpPr>
          <p:nvPr/>
        </p:nvCxnSpPr>
        <p:spPr>
          <a:xfrm flipH="1">
            <a:off x="0" y="3242819"/>
            <a:ext cx="6134415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89359133-4D1E-776A-0416-FD177345558F}"/>
              </a:ext>
            </a:extLst>
          </p:cNvPr>
          <p:cNvSpPr/>
          <p:nvPr/>
        </p:nvSpPr>
        <p:spPr>
          <a:xfrm rot="17425146">
            <a:off x="4094780" y="1562045"/>
            <a:ext cx="235479" cy="21105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  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259781-42D3-1D7F-CB71-EDEA6945D253}"/>
              </a:ext>
            </a:extLst>
          </p:cNvPr>
          <p:cNvSpPr txBox="1"/>
          <p:nvPr/>
        </p:nvSpPr>
        <p:spPr>
          <a:xfrm rot="17570016">
            <a:off x="3977099" y="1630069"/>
            <a:ext cx="868175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130 ft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0A89743-6B01-0BDE-8725-152058FE8BFD}"/>
              </a:ext>
            </a:extLst>
          </p:cNvPr>
          <p:cNvSpPr txBox="1">
            <a:spLocks/>
          </p:cNvSpPr>
          <p:nvPr/>
        </p:nvSpPr>
        <p:spPr>
          <a:xfrm>
            <a:off x="6464372" y="1656942"/>
            <a:ext cx="6016753" cy="9338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D2C6B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Blaine County – northwest of Turner</a:t>
            </a:r>
          </a:p>
        </p:txBody>
      </p:sp>
    </p:spTree>
    <p:extLst>
      <p:ext uri="{BB962C8B-B14F-4D97-AF65-F5344CB8AC3E}">
        <p14:creationId xmlns:p14="http://schemas.microsoft.com/office/powerpoint/2010/main" val="1208315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9A635-0AFB-1736-785D-337BCBBC0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9CEE42-A85F-BC97-B273-61E8F4449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2</a:t>
            </a:fld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96859AB-90AE-A87B-7318-E3A9E7855D9F}"/>
              </a:ext>
            </a:extLst>
          </p:cNvPr>
          <p:cNvSpPr txBox="1">
            <a:spLocks/>
          </p:cNvSpPr>
          <p:nvPr/>
        </p:nvSpPr>
        <p:spPr>
          <a:xfrm>
            <a:off x="1287038" y="66861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>
                <a:solidFill>
                  <a:srgbClr val="0054A6"/>
                </a:solidFill>
              </a:rPr>
              <a:t>Presentation Overview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17D0A737-4D6B-18D1-94B9-C2DBFEE8A367}"/>
              </a:ext>
            </a:extLst>
          </p:cNvPr>
          <p:cNvSpPr txBox="1">
            <a:spLocks/>
          </p:cNvSpPr>
          <p:nvPr/>
        </p:nvSpPr>
        <p:spPr>
          <a:xfrm>
            <a:off x="2321308" y="1177289"/>
            <a:ext cx="7234172" cy="45034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dirty="0"/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</a:rPr>
              <a:t>Welcome &amp; Introductions</a:t>
            </a: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</a:rPr>
              <a:t>Overview of the Data Quality Improvement Matrix &amp; Plan</a:t>
            </a: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</a:rPr>
              <a:t>Cadastral Data Quality Improvement Plan</a:t>
            </a: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</a:rPr>
              <a:t>Discussions</a:t>
            </a: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</a:rPr>
              <a:t>Cadastral Framework Them Updates </a:t>
            </a:r>
            <a:r>
              <a:rPr lang="en-US" sz="1800" dirty="0">
                <a:solidFill>
                  <a:srgbClr val="0D2C6B"/>
                </a:solidFill>
              </a:rPr>
              <a:t>(if time allows)</a:t>
            </a: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</a:rPr>
              <a:t>Closing (On the Horizon/Next Steps)</a:t>
            </a:r>
          </a:p>
        </p:txBody>
      </p:sp>
    </p:spTree>
    <p:extLst>
      <p:ext uri="{BB962C8B-B14F-4D97-AF65-F5344CB8AC3E}">
        <p14:creationId xmlns:p14="http://schemas.microsoft.com/office/powerpoint/2010/main" val="1000336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DAF8B-7891-3BDB-127B-7A41015F5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8EDC3-62BB-0CF9-FB87-59F276E8E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20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706C833-A908-F7E2-5CB6-FB74FF2E5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128" y="136525"/>
            <a:ext cx="5815585" cy="1383891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54A6"/>
                </a:solidFill>
              </a:rPr>
              <a:t>Adjustment Project Examples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D1335-67A6-82D4-3FB8-F19DAF738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93032" cy="30735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54C02A-F166-EF42-5866-BC46EC948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" y="3110135"/>
            <a:ext cx="5492047" cy="3039103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DBD50B6-BCC3-1E3F-8A7A-B650A5927995}"/>
              </a:ext>
            </a:extLst>
          </p:cNvPr>
          <p:cNvCxnSpPr>
            <a:cxnSpLocks/>
          </p:cNvCxnSpPr>
          <p:nvPr/>
        </p:nvCxnSpPr>
        <p:spPr>
          <a:xfrm flipH="1">
            <a:off x="-8540" y="3091846"/>
            <a:ext cx="550157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6A9C792A-5E0C-3F39-BCAA-AD0D23FEF860}"/>
              </a:ext>
            </a:extLst>
          </p:cNvPr>
          <p:cNvSpPr/>
          <p:nvPr/>
        </p:nvSpPr>
        <p:spPr>
          <a:xfrm rot="17425146">
            <a:off x="3667111" y="998875"/>
            <a:ext cx="235479" cy="21105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  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19DD52-10F7-B33F-1AA1-A8212B5B25B6}"/>
              </a:ext>
            </a:extLst>
          </p:cNvPr>
          <p:cNvSpPr txBox="1"/>
          <p:nvPr/>
        </p:nvSpPr>
        <p:spPr>
          <a:xfrm rot="17570016">
            <a:off x="3065335" y="919739"/>
            <a:ext cx="868175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50 ft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C68D1C-9C45-B81A-9341-04E519483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616" y="1407801"/>
            <a:ext cx="4005072" cy="23176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2409BA3-F102-2686-83B8-684B3FDF2D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46" r="7485"/>
          <a:stretch>
            <a:fillRect/>
          </a:stretch>
        </p:blipFill>
        <p:spPr>
          <a:xfrm>
            <a:off x="7214616" y="3797358"/>
            <a:ext cx="4005072" cy="2351880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5E19BDD7-4C16-CEE8-9964-80A8A7B6A954}"/>
              </a:ext>
            </a:extLst>
          </p:cNvPr>
          <p:cNvSpPr txBox="1">
            <a:spLocks/>
          </p:cNvSpPr>
          <p:nvPr/>
        </p:nvSpPr>
        <p:spPr>
          <a:xfrm>
            <a:off x="776474" y="5787617"/>
            <a:ext cx="5678756" cy="9338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D2C6B"/>
              </a:buClr>
              <a:buNone/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Cascade County – Town of Vaughn (west of Great Falls)</a:t>
            </a:r>
          </a:p>
        </p:txBody>
      </p:sp>
    </p:spTree>
    <p:extLst>
      <p:ext uri="{BB962C8B-B14F-4D97-AF65-F5344CB8AC3E}">
        <p14:creationId xmlns:p14="http://schemas.microsoft.com/office/powerpoint/2010/main" val="3964917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62025-02C5-C65E-D5B7-62FFAFC35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E332F-6BE9-C687-5545-8C804190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21</a:t>
            </a:fld>
            <a:endParaRPr lang="en-US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DF2A09E9-1222-61DA-86A6-580938FCF7AE}"/>
              </a:ext>
            </a:extLst>
          </p:cNvPr>
          <p:cNvSpPr txBox="1">
            <a:spLocks/>
          </p:cNvSpPr>
          <p:nvPr/>
        </p:nvSpPr>
        <p:spPr>
          <a:xfrm>
            <a:off x="1287038" y="66861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>
                <a:solidFill>
                  <a:srgbClr val="0054A6"/>
                </a:solidFill>
              </a:rPr>
              <a:t>Successful Adjustments (2024-2026)</a:t>
            </a:r>
          </a:p>
        </p:txBody>
      </p:sp>
      <p:pic>
        <p:nvPicPr>
          <p:cNvPr id="25" name="Picture 24" descr="Diagram&#10;&#10;AI-generated content may be incorrect.">
            <a:extLst>
              <a:ext uri="{FF2B5EF4-FFF2-40B4-BE49-F238E27FC236}">
                <a16:creationId xmlns:a16="http://schemas.microsoft.com/office/drawing/2014/main" id="{A11F7C9A-5FAA-7B2D-2B51-5E84257D8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" t="4866" r="1024" b="12252"/>
          <a:stretch>
            <a:fillRect/>
          </a:stretch>
        </p:blipFill>
        <p:spPr>
          <a:xfrm>
            <a:off x="98856" y="1112106"/>
            <a:ext cx="9860691" cy="5684109"/>
          </a:xfrm>
          <a:prstGeom prst="rect">
            <a:avLst/>
          </a:prstGeom>
        </p:spPr>
      </p:pic>
      <p:pic>
        <p:nvPicPr>
          <p:cNvPr id="23" name="Picture 22" descr="Text&#10;&#10;AI-generated content may be incorrect.">
            <a:extLst>
              <a:ext uri="{FF2B5EF4-FFF2-40B4-BE49-F238E27FC236}">
                <a16:creationId xmlns:a16="http://schemas.microsoft.com/office/drawing/2014/main" id="{CC4E1F43-8C8E-00E9-40F9-49BE469D0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708" y="3900403"/>
            <a:ext cx="2621409" cy="197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43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D3BCE-FB88-41DC-EDA4-E6560B7DF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Map&#10;&#10;AI-generated content may be incorrect.">
            <a:extLst>
              <a:ext uri="{FF2B5EF4-FFF2-40B4-BE49-F238E27FC236}">
                <a16:creationId xmlns:a16="http://schemas.microsoft.com/office/drawing/2014/main" id="{E9E9A0B8-0100-E37F-0293-377DA94E0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" t="3964" r="778" b="10631"/>
          <a:stretch>
            <a:fillRect/>
          </a:stretch>
        </p:blipFill>
        <p:spPr>
          <a:xfrm>
            <a:off x="98856" y="1051423"/>
            <a:ext cx="9897763" cy="58571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615A8-FE6F-7CE3-E754-5F0DF7E24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22</a:t>
            </a:fld>
            <a:endParaRPr lang="en-US"/>
          </a:p>
        </p:txBody>
      </p:sp>
      <p:pic>
        <p:nvPicPr>
          <p:cNvPr id="14" name="Picture 13" descr="Table&#10;&#10;AI-generated content may be incorrect.">
            <a:extLst>
              <a:ext uri="{FF2B5EF4-FFF2-40B4-BE49-F238E27FC236}">
                <a16:creationId xmlns:a16="http://schemas.microsoft.com/office/drawing/2014/main" id="{23B88203-7CDE-428E-69DC-0EC9D0C2F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430" y="3979974"/>
            <a:ext cx="1419138" cy="1740662"/>
          </a:xfrm>
          <a:prstGeom prst="rect">
            <a:avLst/>
          </a:prstGeom>
        </p:spPr>
      </p:pic>
      <p:sp>
        <p:nvSpPr>
          <p:cNvPr id="15" name="Title 3">
            <a:extLst>
              <a:ext uri="{FF2B5EF4-FFF2-40B4-BE49-F238E27FC236}">
                <a16:creationId xmlns:a16="http://schemas.microsoft.com/office/drawing/2014/main" id="{9295290B-8AEE-3FC4-4728-5F12269D39D7}"/>
              </a:ext>
            </a:extLst>
          </p:cNvPr>
          <p:cNvSpPr txBox="1">
            <a:spLocks/>
          </p:cNvSpPr>
          <p:nvPr/>
        </p:nvSpPr>
        <p:spPr>
          <a:xfrm>
            <a:off x="1287038" y="66861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>
                <a:solidFill>
                  <a:srgbClr val="0054A6"/>
                </a:solidFill>
              </a:rPr>
              <a:t>Adjustment Vectors (2024-2026)</a:t>
            </a:r>
          </a:p>
        </p:txBody>
      </p:sp>
    </p:spTree>
    <p:extLst>
      <p:ext uri="{BB962C8B-B14F-4D97-AF65-F5344CB8AC3E}">
        <p14:creationId xmlns:p14="http://schemas.microsoft.com/office/powerpoint/2010/main" val="3740280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A7FCE-F9C0-06C2-153E-2AFEA4881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76367-B83A-E0A2-5C83-49181632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2CE0C4E5-E9A8-F1D5-AAB8-9716B0CE30F9}"/>
              </a:ext>
            </a:extLst>
          </p:cNvPr>
          <p:cNvSpPr txBox="1">
            <a:spLocks/>
          </p:cNvSpPr>
          <p:nvPr/>
        </p:nvSpPr>
        <p:spPr>
          <a:xfrm>
            <a:off x="5876543" y="1520416"/>
            <a:ext cx="6016753" cy="4197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sz="2600" dirty="0">
                <a:highlight>
                  <a:srgbClr val="FFFFFF"/>
                </a:highlight>
              </a:rPr>
              <a:t>Approx. 2,050 PLSS survey control imported into the parcel fabric</a:t>
            </a:r>
          </a:p>
          <a:p>
            <a:pPr>
              <a:spcBef>
                <a:spcPts val="2000"/>
              </a:spcBef>
              <a:buClr>
                <a:srgbClr val="0054A6"/>
              </a:buClr>
            </a:pPr>
            <a:r>
              <a:rPr lang="en-US" sz="2600" dirty="0">
                <a:highlight>
                  <a:srgbClr val="FFFFFF"/>
                </a:highlight>
              </a:rPr>
              <a:t>MDT was the top provider of control</a:t>
            </a:r>
          </a:p>
          <a:p>
            <a:endParaRPr lang="en-US" sz="2600" dirty="0">
              <a:highlight>
                <a:srgbClr val="FFFFFF"/>
              </a:highlight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2DCC05E-42A3-21E5-59FC-42E4579FA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128" y="136525"/>
            <a:ext cx="5815585" cy="1618134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54A6"/>
                </a:solidFill>
              </a:rPr>
              <a:t>PLSS Control Imported</a:t>
            </a:r>
            <a:br>
              <a:rPr lang="en-US" sz="4000" dirty="0">
                <a:solidFill>
                  <a:srgbClr val="0054A6"/>
                </a:solidFill>
              </a:rPr>
            </a:b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2024-26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Picture 9" descr="Diagram&#10;&#10;AI-generated content may be incorrect.">
            <a:extLst>
              <a:ext uri="{FF2B5EF4-FFF2-40B4-BE49-F238E27FC236}">
                <a16:creationId xmlns:a16="http://schemas.microsoft.com/office/drawing/2014/main" id="{9D939AE1-CAEE-0307-8F39-E77B164891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81"/>
          <a:stretch>
            <a:fillRect/>
          </a:stretch>
        </p:blipFill>
        <p:spPr>
          <a:xfrm>
            <a:off x="0" y="3577106"/>
            <a:ext cx="5551216" cy="3280894"/>
          </a:xfrm>
          <a:prstGeom prst="rect">
            <a:avLst/>
          </a:prstGeom>
        </p:spPr>
      </p:pic>
      <p:pic>
        <p:nvPicPr>
          <p:cNvPr id="12" name="Picture 11" descr="Diagram&#10;&#10;AI-generated content may be incorrect.">
            <a:extLst>
              <a:ext uri="{FF2B5EF4-FFF2-40B4-BE49-F238E27FC236}">
                <a16:creationId xmlns:a16="http://schemas.microsoft.com/office/drawing/2014/main" id="{52C514A2-DEF5-2521-2191-A21DDB1D4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510217" cy="358257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2159C7-08EF-6CC2-EC99-E5ADC5C7404C}"/>
              </a:ext>
            </a:extLst>
          </p:cNvPr>
          <p:cNvCxnSpPr/>
          <p:nvPr/>
        </p:nvCxnSpPr>
        <p:spPr>
          <a:xfrm>
            <a:off x="-1" y="3577106"/>
            <a:ext cx="5551217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15F6C39-CC3C-EF25-8BC1-73E3E263B4E3}"/>
              </a:ext>
            </a:extLst>
          </p:cNvPr>
          <p:cNvGraphicFramePr>
            <a:graphicFrameLocks noGrp="1"/>
          </p:cNvGraphicFramePr>
          <p:nvPr/>
        </p:nvGraphicFramePr>
        <p:xfrm>
          <a:off x="8769754" y="3842419"/>
          <a:ext cx="277145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997">
                  <a:extLst>
                    <a:ext uri="{9D8B030D-6E8A-4147-A177-3AD203B41FA5}">
                      <a16:colId xmlns:a16="http://schemas.microsoft.com/office/drawing/2014/main" val="458382655"/>
                    </a:ext>
                  </a:extLst>
                </a:gridCol>
                <a:gridCol w="1297460">
                  <a:extLst>
                    <a:ext uri="{9D8B030D-6E8A-4147-A177-3AD203B41FA5}">
                      <a16:colId xmlns:a16="http://schemas.microsoft.com/office/drawing/2014/main" val="3526557287"/>
                    </a:ext>
                  </a:extLst>
                </a:gridCol>
              </a:tblGrid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Provider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3506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MDT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8097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MLIA/MGIA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40956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USFS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910619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BLM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90791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22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005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5DFB-958E-BA0E-BFF0-56229C83A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77C89-27EA-F2A1-8A2B-D8DD539B9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24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890DC3B-6D7E-2174-3C19-FA7274E47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413" y="136525"/>
            <a:ext cx="7091173" cy="1618134"/>
          </a:xfrm>
        </p:spPr>
        <p:txBody>
          <a:bodyPr>
            <a:noAutofit/>
          </a:bodyPr>
          <a:lstStyle/>
          <a:p>
            <a:pPr algn="ctr"/>
            <a:r>
              <a:rPr lang="en-US" sz="4000">
                <a:solidFill>
                  <a:srgbClr val="0054A6"/>
                </a:solidFill>
              </a:rPr>
              <a:t>Submitted Control to MSL</a:t>
            </a:r>
            <a:endParaRPr lang="en-US" sz="40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B35347FB-8005-C6C1-2A75-E375D85F3B79}"/>
              </a:ext>
            </a:extLst>
          </p:cNvPr>
          <p:cNvSpPr txBox="1">
            <a:spLocks/>
          </p:cNvSpPr>
          <p:nvPr/>
        </p:nvSpPr>
        <p:spPr>
          <a:xfrm>
            <a:off x="1988366" y="1576922"/>
            <a:ext cx="9145072" cy="41971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To date, most of the survey control for PLSS corners has been created through the MLIA/MGIA Granting program. </a:t>
            </a: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More recently the surveying community has been donating data.</a:t>
            </a:r>
            <a:endParaRPr lang="en-US" sz="2600" dirty="0">
              <a:solidFill>
                <a:srgbClr val="0D2C6B"/>
              </a:solidFill>
              <a:highlight>
                <a:srgbClr val="FFFFFF"/>
              </a:highlight>
              <a:cs typeface="Arial"/>
            </a:endParaRP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</a:rPr>
              <a:t>MDT &amp; Forest Service contribute a significant number of corners.</a:t>
            </a:r>
          </a:p>
          <a:p>
            <a:pPr>
              <a:buClr>
                <a:srgbClr val="0054A6"/>
              </a:buClr>
            </a:pPr>
            <a:r>
              <a:rPr lang="en-US" sz="2600" dirty="0">
                <a:solidFill>
                  <a:srgbClr val="0D2C6B"/>
                </a:solidFill>
                <a:highlight>
                  <a:srgbClr val="FFFFFF"/>
                </a:highlight>
                <a:cs typeface="Arial"/>
              </a:rPr>
              <a:t>Figures to the right is PLSS control submitted January 2024 to present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47B5A4-89E5-4D67-9CBF-2D09AD3B2CA5}"/>
              </a:ext>
            </a:extLst>
          </p:cNvPr>
          <p:cNvGraphicFramePr>
            <a:graphicFrameLocks noGrp="1"/>
          </p:cNvGraphicFramePr>
          <p:nvPr/>
        </p:nvGraphicFramePr>
        <p:xfrm>
          <a:off x="8736227" y="3882494"/>
          <a:ext cx="277145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279">
                  <a:extLst>
                    <a:ext uri="{9D8B030D-6E8A-4147-A177-3AD203B41FA5}">
                      <a16:colId xmlns:a16="http://schemas.microsoft.com/office/drawing/2014/main" val="458382655"/>
                    </a:ext>
                  </a:extLst>
                </a:gridCol>
                <a:gridCol w="1149178">
                  <a:extLst>
                    <a:ext uri="{9D8B030D-6E8A-4147-A177-3AD203B41FA5}">
                      <a16:colId xmlns:a16="http://schemas.microsoft.com/office/drawing/2014/main" val="3526557287"/>
                    </a:ext>
                  </a:extLst>
                </a:gridCol>
              </a:tblGrid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Provider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3506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USFS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1,391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8097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MDT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1,252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40956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Kalispell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910619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MLIA/MGIA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90791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r>
                        <a:rPr lang="en-US"/>
                        <a:t>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22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926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8E658-D7DF-F7BB-D510-3352006F3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5256D-F1F1-AFF1-1EA3-8F0469E10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41E6-D37F-4C61-9EA7-BBA570BBB06E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B3639808-6716-8355-FAA7-EA3B22676E35}"/>
              </a:ext>
            </a:extLst>
          </p:cNvPr>
          <p:cNvSpPr txBox="1">
            <a:spLocks/>
          </p:cNvSpPr>
          <p:nvPr/>
        </p:nvSpPr>
        <p:spPr>
          <a:xfrm>
            <a:off x="1287038" y="66861"/>
            <a:ext cx="9617924" cy="1383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>
                <a:solidFill>
                  <a:srgbClr val="0054A6"/>
                </a:solidFill>
              </a:rPr>
              <a:t>Upcoming Adjustments (2026-2027)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D7E121-A387-1470-2875-A9662EE58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262"/>
            <a:ext cx="9951740" cy="58917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91C0A6-FDAA-6740-599E-44535D3ED9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403" y="3429000"/>
            <a:ext cx="3301896" cy="153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182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D354-46E1-418B-C63A-23DC4C10B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38DA95A-D0EB-CEEE-4316-C0711D5B89A8}"/>
              </a:ext>
            </a:extLst>
          </p:cNvPr>
          <p:cNvSpPr>
            <a:spLocks noGrp="1"/>
          </p:cNvSpPr>
          <p:nvPr/>
        </p:nvSpPr>
        <p:spPr>
          <a:xfrm>
            <a:off x="838200" y="136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On the Horizon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1BE788A-C027-352A-4BF5-D48F6228488C}"/>
              </a:ext>
            </a:extLst>
          </p:cNvPr>
          <p:cNvSpPr>
            <a:spLocks noGrp="1"/>
          </p:cNvSpPr>
          <p:nvPr/>
        </p:nvSpPr>
        <p:spPr>
          <a:xfrm>
            <a:off x="740229" y="1371600"/>
            <a:ext cx="6675555" cy="4719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</a:rPr>
              <a:t>Review Data Improvement Plan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</a:rPr>
              <a:t>Feel free to email me additional comments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</a:rPr>
              <a:t>Next Cadastral Working Group will be this fall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</a:rPr>
              <a:t>Next Steps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</a:rPr>
              <a:t>Incorporate feedback into the final Data Improvement Plan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</a:rPr>
              <a:t>Present to MGIA Council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</a:rPr>
              <a:t>Schedule next Working Group meeting to review draft Theme Plan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EFF7D08-74EA-2E52-65A6-04C137DBE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26</a:t>
            </a:fld>
            <a:endParaRPr lang="en-US" dirty="0"/>
          </a:p>
        </p:txBody>
      </p:sp>
      <p:pic>
        <p:nvPicPr>
          <p:cNvPr id="4" name="Picture 3" descr="A row of chairs in a room&#10;&#10;Description automatically generated">
            <a:extLst>
              <a:ext uri="{FF2B5EF4-FFF2-40B4-BE49-F238E27FC236}">
                <a16:creationId xmlns:a16="http://schemas.microsoft.com/office/drawing/2014/main" id="{6498F200-5112-29BB-71BE-5BA7B6851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87343" y="1535515"/>
            <a:ext cx="4283528" cy="347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50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7C881-6702-EBDD-E906-114CA437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5E7895D-9A77-B54C-6743-6E2E4CCB98B8}"/>
              </a:ext>
            </a:extLst>
          </p:cNvPr>
          <p:cNvSpPr>
            <a:spLocks noGrp="1"/>
          </p:cNvSpPr>
          <p:nvPr/>
        </p:nvSpPr>
        <p:spPr>
          <a:xfrm>
            <a:off x="446315" y="136525"/>
            <a:ext cx="33636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solidFill>
                  <a:srgbClr val="0054A6"/>
                </a:solidFill>
              </a:rPr>
              <a:t>Questions?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9ADDABB-1A76-87E1-F514-620E3069AB6D}"/>
              </a:ext>
            </a:extLst>
          </p:cNvPr>
          <p:cNvSpPr>
            <a:spLocks noGrp="1"/>
          </p:cNvSpPr>
          <p:nvPr/>
        </p:nvSpPr>
        <p:spPr>
          <a:xfrm>
            <a:off x="112569" y="1462088"/>
            <a:ext cx="12079431" cy="4719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chemeClr val="tx2">
                  <a:lumMod val="50000"/>
                  <a:lumOff val="50000"/>
                </a:schemeClr>
              </a:buClr>
              <a:buNone/>
            </a:pPr>
            <a:endParaRPr lang="en-US" dirty="0">
              <a:solidFill>
                <a:srgbClr val="0054A6"/>
              </a:solidFill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25F5C4A-4B69-16FF-373D-475BE8071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27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BFEE6-AC3E-5669-D045-AC911D2994F2}"/>
              </a:ext>
            </a:extLst>
          </p:cNvPr>
          <p:cNvSpPr txBox="1"/>
          <p:nvPr/>
        </p:nvSpPr>
        <p:spPr>
          <a:xfrm>
            <a:off x="555171" y="1328057"/>
            <a:ext cx="1079862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D2C6B"/>
                </a:solidFill>
              </a:rPr>
              <a:t>Thank you for coming!</a:t>
            </a:r>
          </a:p>
          <a:p>
            <a:endParaRPr lang="en-US" sz="3200" dirty="0">
              <a:solidFill>
                <a:srgbClr val="0D2C6B"/>
              </a:solidFill>
            </a:endParaRPr>
          </a:p>
          <a:p>
            <a:r>
              <a:rPr lang="en-US" sz="3200" dirty="0">
                <a:solidFill>
                  <a:srgbClr val="0D2C6B"/>
                </a:solidFill>
              </a:rPr>
              <a:t>Please contact me:</a:t>
            </a:r>
          </a:p>
          <a:p>
            <a:r>
              <a:rPr lang="en-US" dirty="0">
                <a:solidFill>
                  <a:srgbClr val="0D2C6B"/>
                </a:solidFill>
              </a:rPr>
              <a:t>Jeff Hedstrom</a:t>
            </a:r>
          </a:p>
          <a:p>
            <a:r>
              <a:rPr lang="en-US" dirty="0">
                <a:solidFill>
                  <a:srgbClr val="0D2C6B"/>
                </a:solidFill>
              </a:rPr>
              <a:t>MSDI Cadastral Framework Theme Lead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jhedstrom@mt.gov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>
                <a:solidFill>
                  <a:srgbClr val="196B24"/>
                </a:solidFill>
              </a:rPr>
              <a:t>|</a:t>
            </a:r>
            <a:r>
              <a:rPr lang="en-US" dirty="0">
                <a:solidFill>
                  <a:srgbClr val="0D2C6B"/>
                </a:solidFill>
              </a:rPr>
              <a:t> (406) 444-5371  </a:t>
            </a:r>
            <a:endParaRPr lang="en-US" sz="3200" dirty="0">
              <a:solidFill>
                <a:srgbClr val="0054A6"/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https://msl.mt.gov/geoinfo/msdi/cadastral/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400" dirty="0">
              <a:solidFill>
                <a:srgbClr val="0054A6"/>
              </a:solidFill>
            </a:endParaRPr>
          </a:p>
          <a:p>
            <a:endParaRPr lang="en-US" sz="2400" dirty="0">
              <a:solidFill>
                <a:srgbClr val="0D2C6B"/>
              </a:solidFill>
            </a:endParaRPr>
          </a:p>
          <a:p>
            <a:endParaRPr lang="en-US" sz="2400" dirty="0">
              <a:solidFill>
                <a:srgbClr val="0D2C6B"/>
              </a:solidFill>
            </a:endParaRPr>
          </a:p>
          <a:p>
            <a:endParaRPr lang="en-US" sz="2400" dirty="0">
              <a:solidFill>
                <a:srgbClr val="0D2C6B"/>
              </a:solidFill>
            </a:endParaRPr>
          </a:p>
          <a:p>
            <a:r>
              <a:rPr lang="en-US" dirty="0">
                <a:solidFill>
                  <a:srgbClr val="0D2C6B"/>
                </a:solidFill>
              </a:rPr>
              <a:t>Subscribe to MSL News through GovDelivery for future meeting dates and other announcements:</a:t>
            </a:r>
            <a:br>
              <a:rPr lang="en-US" sz="2800" dirty="0"/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https://public.govdelivery.com/accounts/MTLIBRARY/subscriber/new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54A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54A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AC118B-B098-88C9-CB57-22D8CD20289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77" y="0"/>
            <a:ext cx="7261323" cy="46517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E92307-B61A-A682-EEAC-3C207ADC3CAF}"/>
              </a:ext>
            </a:extLst>
          </p:cNvPr>
          <p:cNvSpPr txBox="1"/>
          <p:nvPr/>
        </p:nvSpPr>
        <p:spPr>
          <a:xfrm>
            <a:off x="10106695" y="3728455"/>
            <a:ext cx="2293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Downtown Helena</a:t>
            </a:r>
          </a:p>
          <a:p>
            <a:r>
              <a:rPr lang="en-US" dirty="0">
                <a:solidFill>
                  <a:schemeClr val="bg1"/>
                </a:solidFill>
              </a:rPr>
              <a:t>Photo credit: </a:t>
            </a:r>
            <a:r>
              <a:rPr lang="en-US" sz="1600" dirty="0">
                <a:solidFill>
                  <a:schemeClr val="bg1"/>
                </a:solidFill>
              </a:rPr>
              <a:t>Visit Southwest Montana</a:t>
            </a:r>
          </a:p>
        </p:txBody>
      </p:sp>
    </p:spTree>
    <p:extLst>
      <p:ext uri="{BB962C8B-B14F-4D97-AF65-F5344CB8AC3E}">
        <p14:creationId xmlns:p14="http://schemas.microsoft.com/office/powerpoint/2010/main" val="1247445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89279-3041-3913-D0B0-54E5E2C41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0EED4-74A9-DB6E-825B-ABDEDD03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008" y="2106670"/>
            <a:ext cx="8671983" cy="2852737"/>
          </a:xfrm>
        </p:spPr>
        <p:txBody>
          <a:bodyPr/>
          <a:lstStyle/>
          <a:p>
            <a:r>
              <a:rPr lang="en-US" dirty="0">
                <a:solidFill>
                  <a:srgbClr val="0D2C6B"/>
                </a:solidFill>
                <a:latin typeface="Avenir Next"/>
              </a:rPr>
              <a:t>Introductions</a:t>
            </a:r>
            <a:br>
              <a:rPr lang="en-US" dirty="0">
                <a:solidFill>
                  <a:srgbClr val="0D2C6B"/>
                </a:solidFill>
                <a:latin typeface="Avenir Next"/>
              </a:rPr>
            </a:br>
            <a:r>
              <a:rPr lang="en-US" sz="1600" dirty="0">
                <a:solidFill>
                  <a:srgbClr val="0D2C6B"/>
                </a:solidFill>
                <a:latin typeface="Avenir Next"/>
              </a:rPr>
              <a:t>Name</a:t>
            </a:r>
            <a:br>
              <a:rPr lang="en-US" sz="1600" dirty="0">
                <a:solidFill>
                  <a:srgbClr val="0D2C6B"/>
                </a:solidFill>
                <a:latin typeface="Avenir Next"/>
              </a:rPr>
            </a:br>
            <a:r>
              <a:rPr lang="en-US" sz="1600" dirty="0">
                <a:solidFill>
                  <a:srgbClr val="0D2C6B"/>
                </a:solidFill>
                <a:latin typeface="Avenir Next"/>
              </a:rPr>
              <a:t>Agency you Representation </a:t>
            </a:r>
            <a:br>
              <a:rPr lang="en-US" sz="1600" dirty="0">
                <a:solidFill>
                  <a:srgbClr val="0D2C6B"/>
                </a:solidFill>
                <a:latin typeface="Avenir Next"/>
              </a:rPr>
            </a:br>
            <a:r>
              <a:rPr lang="en-US" sz="1600" dirty="0">
                <a:solidFill>
                  <a:srgbClr val="0D2C6B"/>
                </a:solidFill>
                <a:latin typeface="Avenir Next"/>
              </a:rPr>
              <a:t>(optional) Favorite Montana Cadastral feature </a:t>
            </a:r>
            <a:br>
              <a:rPr lang="en-US" sz="1600" dirty="0">
                <a:latin typeface="Avenir Next"/>
              </a:rPr>
            </a:b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Avenir Next"/>
              </a:rPr>
              <a:t>~ could be a building, public park, campground or water of body</a:t>
            </a:r>
          </a:p>
        </p:txBody>
      </p:sp>
    </p:spTree>
    <p:extLst>
      <p:ext uri="{BB962C8B-B14F-4D97-AF65-F5344CB8AC3E}">
        <p14:creationId xmlns:p14="http://schemas.microsoft.com/office/powerpoint/2010/main" val="3623564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445C2-A6EF-1512-9D99-25CDFAE2F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0A204-4B86-70CD-63DC-958567D4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</a:rPr>
              <a:t>Overview of the Data Quality Improvement Matrix &amp; Plan</a:t>
            </a:r>
          </a:p>
        </p:txBody>
      </p:sp>
    </p:spTree>
    <p:extLst>
      <p:ext uri="{BB962C8B-B14F-4D97-AF65-F5344CB8AC3E}">
        <p14:creationId xmlns:p14="http://schemas.microsoft.com/office/powerpoint/2010/main" val="136676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ED6CF-CFDE-516F-5310-686260AB8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12FA81-E0EC-9126-87A2-90F72B72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157AFF-C068-20A5-C3E3-3734D8D4F120}"/>
              </a:ext>
            </a:extLst>
          </p:cNvPr>
          <p:cNvSpPr>
            <a:spLocks noGrp="1"/>
          </p:cNvSpPr>
          <p:nvPr/>
        </p:nvSpPr>
        <p:spPr>
          <a:xfrm>
            <a:off x="838200" y="-1141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Overview of Assessing MSDI Framework Data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D3DFF6-39D4-93AB-9033-1C8C51AB4039}"/>
              </a:ext>
            </a:extLst>
          </p:cNvPr>
          <p:cNvSpPr>
            <a:spLocks noGrp="1"/>
          </p:cNvSpPr>
          <p:nvPr/>
        </p:nvSpPr>
        <p:spPr>
          <a:xfrm>
            <a:off x="838200" y="121142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MSL's </a:t>
            </a:r>
            <a:r>
              <a:rPr lang="en-US" i="1" dirty="0">
                <a:solidFill>
                  <a:srgbClr val="0D2C6B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GIS Coordination Strategic Plan (FY2023-2027)</a:t>
            </a:r>
            <a:endParaRPr lang="en-US" i="1" dirty="0">
              <a:solidFill>
                <a:srgbClr val="0D2C6B"/>
              </a:solidFill>
              <a:latin typeface="+mj-lt"/>
            </a:endParaRPr>
          </a:p>
          <a:p>
            <a:pPr lvl="1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Prioritized four Business Plans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Goal 4: </a:t>
            </a:r>
            <a:r>
              <a:rPr lang="en-US" dirty="0">
                <a:solidFill>
                  <a:srgbClr val="0D2C6B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 Plan to Improve Geospatial Data Value</a:t>
            </a:r>
            <a:endParaRPr lang="en-US" dirty="0">
              <a:solidFill>
                <a:srgbClr val="0D2C6B"/>
              </a:solidFill>
              <a:latin typeface="+mj-lt"/>
            </a:endParaRPr>
          </a:p>
          <a:p>
            <a:pPr lvl="1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"Improve the collection, maintenance, and dissemination of authoritative geospatial information, aiding the creation of better policies, more informed decisions, and providing value to Montana."</a:t>
            </a:r>
          </a:p>
          <a:p>
            <a:pPr lvl="1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Objective 3:</a:t>
            </a:r>
          </a:p>
          <a:p>
            <a:pPr lvl="2">
              <a:buClr>
                <a:srgbClr val="0054A6"/>
              </a:buClr>
            </a:pPr>
            <a:r>
              <a:rPr lang="en-US" sz="2400" dirty="0">
                <a:solidFill>
                  <a:srgbClr val="0D2C6B"/>
                </a:solidFill>
                <a:latin typeface="+mj-lt"/>
              </a:rPr>
              <a:t>"Assess datasets and data themes using the data quality measures"</a:t>
            </a:r>
          </a:p>
          <a:p>
            <a:pPr lvl="1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Objective 4:</a:t>
            </a:r>
          </a:p>
          <a:p>
            <a:pPr lvl="2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"Determine actions needed to improve the value of the selected datasets and data themes"</a:t>
            </a:r>
          </a:p>
          <a:p>
            <a:pPr lvl="1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Objective 5: </a:t>
            </a:r>
          </a:p>
          <a:p>
            <a:pPr lvl="2"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"Generalize the findings in Objective 4 to a program of data quality improvement"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4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5BB19-1123-261D-3D5D-B66C50AAA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F6601-4DC9-54C8-D661-CDC334251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F2822AD-6522-82CE-A1CA-82EEBDC0B9BC}"/>
              </a:ext>
            </a:extLst>
          </p:cNvPr>
          <p:cNvSpPr>
            <a:spLocks noGrp="1"/>
          </p:cNvSpPr>
          <p:nvPr/>
        </p:nvSpPr>
        <p:spPr>
          <a:xfrm>
            <a:off x="838200" y="-1141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Data Quality and Improvement Process</a:t>
            </a:r>
          </a:p>
        </p:txBody>
      </p:sp>
      <p:sp>
        <p:nvSpPr>
          <p:cNvPr id="2" name="Google Shape;4287;p56">
            <a:extLst>
              <a:ext uri="{FF2B5EF4-FFF2-40B4-BE49-F238E27FC236}">
                <a16:creationId xmlns:a16="http://schemas.microsoft.com/office/drawing/2014/main" id="{A7982960-7685-F77F-C008-EF8F1767FFE3}"/>
              </a:ext>
            </a:extLst>
          </p:cNvPr>
          <p:cNvSpPr txBox="1">
            <a:spLocks/>
          </p:cNvSpPr>
          <p:nvPr/>
        </p:nvSpPr>
        <p:spPr>
          <a:xfrm>
            <a:off x="373698" y="1782887"/>
            <a:ext cx="3801040" cy="8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en-US" sz="1867" dirty="0">
                <a:solidFill>
                  <a:srgbClr val="0D2C6B"/>
                </a:solidFill>
              </a:rPr>
              <a:t>Define MSDI Datasets &amp;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en-US" sz="1867" dirty="0">
                <a:solidFill>
                  <a:srgbClr val="0D2C6B"/>
                </a:solidFill>
              </a:rPr>
              <a:t>Data Themes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67" dirty="0">
              <a:solidFill>
                <a:srgbClr val="0D2C6B"/>
              </a:solidFill>
            </a:endParaRPr>
          </a:p>
        </p:txBody>
      </p:sp>
      <p:sp>
        <p:nvSpPr>
          <p:cNvPr id="3" name="Google Shape;4288;p56">
            <a:extLst>
              <a:ext uri="{FF2B5EF4-FFF2-40B4-BE49-F238E27FC236}">
                <a16:creationId xmlns:a16="http://schemas.microsoft.com/office/drawing/2014/main" id="{085B1B9B-3160-3FCE-6AE8-5F8B97D78142}"/>
              </a:ext>
            </a:extLst>
          </p:cNvPr>
          <p:cNvSpPr txBox="1">
            <a:spLocks/>
          </p:cNvSpPr>
          <p:nvPr/>
        </p:nvSpPr>
        <p:spPr>
          <a:xfrm>
            <a:off x="838200" y="1240200"/>
            <a:ext cx="2990400" cy="5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533" b="1" dirty="0">
                <a:solidFill>
                  <a:srgbClr val="0D2C6B"/>
                </a:solidFill>
              </a:rPr>
              <a:t>Objective 1</a:t>
            </a:r>
          </a:p>
        </p:txBody>
      </p:sp>
      <p:sp>
        <p:nvSpPr>
          <p:cNvPr id="7" name="Google Shape;4289;p56">
            <a:extLst>
              <a:ext uri="{FF2B5EF4-FFF2-40B4-BE49-F238E27FC236}">
                <a16:creationId xmlns:a16="http://schemas.microsoft.com/office/drawing/2014/main" id="{2BD285C0-B94E-3384-D2D7-F5D58FD047E7}"/>
              </a:ext>
            </a:extLst>
          </p:cNvPr>
          <p:cNvSpPr txBox="1">
            <a:spLocks/>
          </p:cNvSpPr>
          <p:nvPr/>
        </p:nvSpPr>
        <p:spPr>
          <a:xfrm>
            <a:off x="2617581" y="4956756"/>
            <a:ext cx="3159733" cy="121586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67" dirty="0">
                <a:solidFill>
                  <a:srgbClr val="0D2C6B"/>
                </a:solidFill>
              </a:rPr>
              <a:t>Define measures of Geospatial Data Value for those Datasets/Themes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rgbClr val="0D2C6B"/>
              </a:solidFill>
            </a:endParaRPr>
          </a:p>
        </p:txBody>
      </p:sp>
      <p:sp>
        <p:nvSpPr>
          <p:cNvPr id="8" name="Google Shape;4290;p56">
            <a:extLst>
              <a:ext uri="{FF2B5EF4-FFF2-40B4-BE49-F238E27FC236}">
                <a16:creationId xmlns:a16="http://schemas.microsoft.com/office/drawing/2014/main" id="{53028BE0-9AE1-46E6-DB44-FAF66B5FE632}"/>
              </a:ext>
            </a:extLst>
          </p:cNvPr>
          <p:cNvSpPr txBox="1">
            <a:spLocks/>
          </p:cNvSpPr>
          <p:nvPr/>
        </p:nvSpPr>
        <p:spPr>
          <a:xfrm>
            <a:off x="2680636" y="4623732"/>
            <a:ext cx="2990400" cy="5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533" b="1" dirty="0">
                <a:solidFill>
                  <a:srgbClr val="0D2C6B"/>
                </a:solidFill>
              </a:rPr>
              <a:t>Objective 2</a:t>
            </a:r>
          </a:p>
        </p:txBody>
      </p:sp>
      <p:sp>
        <p:nvSpPr>
          <p:cNvPr id="9" name="Google Shape;4291;p56">
            <a:extLst>
              <a:ext uri="{FF2B5EF4-FFF2-40B4-BE49-F238E27FC236}">
                <a16:creationId xmlns:a16="http://schemas.microsoft.com/office/drawing/2014/main" id="{80CD7965-EEEC-09E7-F4AC-F0E7008DB8C7}"/>
              </a:ext>
            </a:extLst>
          </p:cNvPr>
          <p:cNvSpPr txBox="1">
            <a:spLocks/>
          </p:cNvSpPr>
          <p:nvPr/>
        </p:nvSpPr>
        <p:spPr>
          <a:xfrm>
            <a:off x="5883593" y="5071768"/>
            <a:ext cx="4018059" cy="125580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en-US" sz="1867" dirty="0">
                <a:solidFill>
                  <a:srgbClr val="0D2C6B"/>
                </a:solidFill>
              </a:rPr>
              <a:t>Determine Actions needed to improve the value of selected Datasets/Themes (plan)</a:t>
            </a:r>
          </a:p>
        </p:txBody>
      </p:sp>
      <p:sp>
        <p:nvSpPr>
          <p:cNvPr id="10" name="Google Shape;4292;p56">
            <a:extLst>
              <a:ext uri="{FF2B5EF4-FFF2-40B4-BE49-F238E27FC236}">
                <a16:creationId xmlns:a16="http://schemas.microsoft.com/office/drawing/2014/main" id="{A9DDF5C5-D62C-FF79-7055-2DBBC5374852}"/>
              </a:ext>
            </a:extLst>
          </p:cNvPr>
          <p:cNvSpPr txBox="1">
            <a:spLocks/>
          </p:cNvSpPr>
          <p:nvPr/>
        </p:nvSpPr>
        <p:spPr>
          <a:xfrm>
            <a:off x="6342615" y="4623732"/>
            <a:ext cx="2990400" cy="5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533" b="1" dirty="0">
                <a:solidFill>
                  <a:srgbClr val="0D2C6B"/>
                </a:solidFill>
              </a:rPr>
              <a:t>Objective 4</a:t>
            </a:r>
          </a:p>
        </p:txBody>
      </p:sp>
      <p:sp>
        <p:nvSpPr>
          <p:cNvPr id="11" name="Google Shape;4293;p56">
            <a:extLst>
              <a:ext uri="{FF2B5EF4-FFF2-40B4-BE49-F238E27FC236}">
                <a16:creationId xmlns:a16="http://schemas.microsoft.com/office/drawing/2014/main" id="{EA2CDD7A-4847-D34D-4C79-5B34B4AB74FE}"/>
              </a:ext>
            </a:extLst>
          </p:cNvPr>
          <p:cNvSpPr txBox="1">
            <a:spLocks/>
          </p:cNvSpPr>
          <p:nvPr/>
        </p:nvSpPr>
        <p:spPr>
          <a:xfrm>
            <a:off x="4514982" y="1762027"/>
            <a:ext cx="3226476" cy="8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en-US" sz="1867" dirty="0">
                <a:solidFill>
                  <a:srgbClr val="0D2C6B"/>
                </a:solidFill>
              </a:rPr>
              <a:t>Assess Datasets/Themes using Data Quality Measures (matrix)</a:t>
            </a:r>
          </a:p>
        </p:txBody>
      </p:sp>
      <p:sp>
        <p:nvSpPr>
          <p:cNvPr id="12" name="Google Shape;4294;p56">
            <a:extLst>
              <a:ext uri="{FF2B5EF4-FFF2-40B4-BE49-F238E27FC236}">
                <a16:creationId xmlns:a16="http://schemas.microsoft.com/office/drawing/2014/main" id="{E6DDFB39-E800-EFE1-BD33-BD0B8ACF400C}"/>
              </a:ext>
            </a:extLst>
          </p:cNvPr>
          <p:cNvSpPr txBox="1">
            <a:spLocks/>
          </p:cNvSpPr>
          <p:nvPr/>
        </p:nvSpPr>
        <p:spPr>
          <a:xfrm>
            <a:off x="4598576" y="1299900"/>
            <a:ext cx="2990400" cy="5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533" b="1" dirty="0">
                <a:solidFill>
                  <a:srgbClr val="0D2C6B"/>
                </a:solidFill>
              </a:rPr>
              <a:t>Objective 3</a:t>
            </a:r>
          </a:p>
        </p:txBody>
      </p:sp>
      <p:sp>
        <p:nvSpPr>
          <p:cNvPr id="13" name="Google Shape;4295;p56">
            <a:extLst>
              <a:ext uri="{FF2B5EF4-FFF2-40B4-BE49-F238E27FC236}">
                <a16:creationId xmlns:a16="http://schemas.microsoft.com/office/drawing/2014/main" id="{9413E687-2C6E-9AB7-D4CD-7572E87C524B}"/>
              </a:ext>
            </a:extLst>
          </p:cNvPr>
          <p:cNvSpPr txBox="1">
            <a:spLocks/>
          </p:cNvSpPr>
          <p:nvPr/>
        </p:nvSpPr>
        <p:spPr>
          <a:xfrm>
            <a:off x="7749362" y="1767482"/>
            <a:ext cx="3953520" cy="8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67">
                <a:solidFill>
                  <a:srgbClr val="0D2C6B"/>
                </a:solidFill>
              </a:rPr>
              <a:t>Generalize the findings in Objective 4 to a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67">
                <a:solidFill>
                  <a:srgbClr val="0D2C6B"/>
                </a:solidFill>
              </a:rPr>
              <a:t>Program of Quality Improvement</a:t>
            </a:r>
            <a:endParaRPr lang="en-US" sz="1867" dirty="0">
              <a:solidFill>
                <a:srgbClr val="0D2C6B"/>
              </a:solidFill>
            </a:endParaRPr>
          </a:p>
        </p:txBody>
      </p:sp>
      <p:sp>
        <p:nvSpPr>
          <p:cNvPr id="14" name="Google Shape;4296;p56">
            <a:extLst>
              <a:ext uri="{FF2B5EF4-FFF2-40B4-BE49-F238E27FC236}">
                <a16:creationId xmlns:a16="http://schemas.microsoft.com/office/drawing/2014/main" id="{E29C146F-7E71-2750-B85B-69ADF7507190}"/>
              </a:ext>
            </a:extLst>
          </p:cNvPr>
          <p:cNvSpPr txBox="1">
            <a:spLocks/>
          </p:cNvSpPr>
          <p:nvPr/>
        </p:nvSpPr>
        <p:spPr>
          <a:xfrm>
            <a:off x="8146777" y="1292107"/>
            <a:ext cx="2990400" cy="52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533" b="1">
                <a:solidFill>
                  <a:srgbClr val="0D2C6B"/>
                </a:solidFill>
              </a:rPr>
              <a:t>Objective 5</a:t>
            </a:r>
            <a:endParaRPr lang="en-US" sz="2533" b="1" dirty="0">
              <a:solidFill>
                <a:srgbClr val="0D2C6B"/>
              </a:solidFill>
            </a:endParaRPr>
          </a:p>
        </p:txBody>
      </p:sp>
      <p:grpSp>
        <p:nvGrpSpPr>
          <p:cNvPr id="15" name="Google Shape;4297;p56">
            <a:extLst>
              <a:ext uri="{FF2B5EF4-FFF2-40B4-BE49-F238E27FC236}">
                <a16:creationId xmlns:a16="http://schemas.microsoft.com/office/drawing/2014/main" id="{BE3A0A95-7AC5-60BB-29CF-161A79F12114}"/>
              </a:ext>
            </a:extLst>
          </p:cNvPr>
          <p:cNvGrpSpPr/>
          <p:nvPr/>
        </p:nvGrpSpPr>
        <p:grpSpPr>
          <a:xfrm>
            <a:off x="1366536" y="2694619"/>
            <a:ext cx="9242305" cy="1816989"/>
            <a:chOff x="1118708" y="2294526"/>
            <a:chExt cx="6931729" cy="1362742"/>
          </a:xfrm>
        </p:grpSpPr>
        <p:sp>
          <p:nvSpPr>
            <p:cNvPr id="16" name="Google Shape;4298;p56">
              <a:extLst>
                <a:ext uri="{FF2B5EF4-FFF2-40B4-BE49-F238E27FC236}">
                  <a16:creationId xmlns:a16="http://schemas.microsoft.com/office/drawing/2014/main" id="{A06A0E4C-411B-0F3B-3056-660692C9DE07}"/>
                </a:ext>
              </a:extLst>
            </p:cNvPr>
            <p:cNvSpPr/>
            <p:nvPr/>
          </p:nvSpPr>
          <p:spPr>
            <a:xfrm>
              <a:off x="6789684" y="2447765"/>
              <a:ext cx="1046780" cy="1046780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4299;p56">
              <a:extLst>
                <a:ext uri="{FF2B5EF4-FFF2-40B4-BE49-F238E27FC236}">
                  <a16:creationId xmlns:a16="http://schemas.microsoft.com/office/drawing/2014/main" id="{437E018F-60B1-9938-1BFA-96DC6EA261C3}"/>
                </a:ext>
              </a:extLst>
            </p:cNvPr>
            <p:cNvSpPr/>
            <p:nvPr/>
          </p:nvSpPr>
          <p:spPr>
            <a:xfrm>
              <a:off x="5435429" y="2447765"/>
              <a:ext cx="1046780" cy="1046780"/>
            </a:xfrm>
            <a:prstGeom prst="ellipse">
              <a:avLst/>
            </a:prstGeom>
            <a:solidFill>
              <a:srgbClr val="196B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4300;p56">
              <a:extLst>
                <a:ext uri="{FF2B5EF4-FFF2-40B4-BE49-F238E27FC236}">
                  <a16:creationId xmlns:a16="http://schemas.microsoft.com/office/drawing/2014/main" id="{AA1B8A11-6EFF-F38C-0836-42D7AA950255}"/>
                </a:ext>
              </a:extLst>
            </p:cNvPr>
            <p:cNvSpPr/>
            <p:nvPr/>
          </p:nvSpPr>
          <p:spPr>
            <a:xfrm>
              <a:off x="4061759" y="2447765"/>
              <a:ext cx="1046780" cy="1046780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4302;p56">
              <a:extLst>
                <a:ext uri="{FF2B5EF4-FFF2-40B4-BE49-F238E27FC236}">
                  <a16:creationId xmlns:a16="http://schemas.microsoft.com/office/drawing/2014/main" id="{1A5B0249-AFE8-B662-45C7-8D62F3D6F355}"/>
                </a:ext>
              </a:extLst>
            </p:cNvPr>
            <p:cNvSpPr/>
            <p:nvPr/>
          </p:nvSpPr>
          <p:spPr>
            <a:xfrm>
              <a:off x="1307964" y="2447765"/>
              <a:ext cx="1046780" cy="1046780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0054A6"/>
                </a:solidFill>
              </a:endParaRPr>
            </a:p>
          </p:txBody>
        </p:sp>
        <p:sp>
          <p:nvSpPr>
            <p:cNvPr id="20" name="Google Shape;4303;p56">
              <a:extLst>
                <a:ext uri="{FF2B5EF4-FFF2-40B4-BE49-F238E27FC236}">
                  <a16:creationId xmlns:a16="http://schemas.microsoft.com/office/drawing/2014/main" id="{0437F73B-36B4-365B-7B5B-88EBFBCC7FFD}"/>
                </a:ext>
              </a:extLst>
            </p:cNvPr>
            <p:cNvSpPr/>
            <p:nvPr/>
          </p:nvSpPr>
          <p:spPr>
            <a:xfrm rot="10800000">
              <a:off x="5263892" y="2975400"/>
              <a:ext cx="1362893" cy="681868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4304;p56">
              <a:extLst>
                <a:ext uri="{FF2B5EF4-FFF2-40B4-BE49-F238E27FC236}">
                  <a16:creationId xmlns:a16="http://schemas.microsoft.com/office/drawing/2014/main" id="{65694C29-1E85-F03A-A4DC-7F1F1776AFA1}"/>
                </a:ext>
              </a:extLst>
            </p:cNvPr>
            <p:cNvSpPr/>
            <p:nvPr/>
          </p:nvSpPr>
          <p:spPr>
            <a:xfrm rot="10800000">
              <a:off x="3901062" y="2294545"/>
              <a:ext cx="1362893" cy="68084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4305;p56">
              <a:extLst>
                <a:ext uri="{FF2B5EF4-FFF2-40B4-BE49-F238E27FC236}">
                  <a16:creationId xmlns:a16="http://schemas.microsoft.com/office/drawing/2014/main" id="{E2614F0A-1F56-C32D-8159-C698906083FB}"/>
                </a:ext>
              </a:extLst>
            </p:cNvPr>
            <p:cNvSpPr/>
            <p:nvPr/>
          </p:nvSpPr>
          <p:spPr>
            <a:xfrm rot="10800000">
              <a:off x="2538262" y="2975400"/>
              <a:ext cx="1362862" cy="681868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4306;p56">
              <a:extLst>
                <a:ext uri="{FF2B5EF4-FFF2-40B4-BE49-F238E27FC236}">
                  <a16:creationId xmlns:a16="http://schemas.microsoft.com/office/drawing/2014/main" id="{92EBDDC4-97C3-AEB7-A039-B1902DA08E27}"/>
                </a:ext>
              </a:extLst>
            </p:cNvPr>
            <p:cNvSpPr/>
            <p:nvPr/>
          </p:nvSpPr>
          <p:spPr>
            <a:xfrm rot="10800000">
              <a:off x="1175432" y="2294545"/>
              <a:ext cx="1362893" cy="68084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6" y="1"/>
                  </a:moveTo>
                  <a:cubicBezTo>
                    <a:pt x="44066" y="12176"/>
                    <a:pt x="34192" y="22016"/>
                    <a:pt x="22017" y="22016"/>
                  </a:cubicBezTo>
                  <a:cubicBezTo>
                    <a:pt x="9875" y="22016"/>
                    <a:pt x="1" y="12176"/>
                    <a:pt x="1" y="1"/>
                  </a:cubicBezTo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4307;p56">
              <a:extLst>
                <a:ext uri="{FF2B5EF4-FFF2-40B4-BE49-F238E27FC236}">
                  <a16:creationId xmlns:a16="http://schemas.microsoft.com/office/drawing/2014/main" id="{7C32773F-A3FF-DC9B-B6B5-50BF1726FA22}"/>
                </a:ext>
              </a:extLst>
            </p:cNvPr>
            <p:cNvSpPr/>
            <p:nvPr/>
          </p:nvSpPr>
          <p:spPr>
            <a:xfrm rot="10800000">
              <a:off x="3844369" y="2914395"/>
              <a:ext cx="113507" cy="113521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4308;p56">
              <a:extLst>
                <a:ext uri="{FF2B5EF4-FFF2-40B4-BE49-F238E27FC236}">
                  <a16:creationId xmlns:a16="http://schemas.microsoft.com/office/drawing/2014/main" id="{95BBFD29-B8FA-7A88-CF27-EDCFC5CB927E}"/>
                </a:ext>
              </a:extLst>
            </p:cNvPr>
            <p:cNvSpPr/>
            <p:nvPr/>
          </p:nvSpPr>
          <p:spPr>
            <a:xfrm rot="10800000">
              <a:off x="2481539" y="2914395"/>
              <a:ext cx="113507" cy="113521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4309;p56">
              <a:extLst>
                <a:ext uri="{FF2B5EF4-FFF2-40B4-BE49-F238E27FC236}">
                  <a16:creationId xmlns:a16="http://schemas.microsoft.com/office/drawing/2014/main" id="{9CC62072-CCD5-F5C2-3851-C2A06BEE7B98}"/>
                </a:ext>
              </a:extLst>
            </p:cNvPr>
            <p:cNvSpPr/>
            <p:nvPr/>
          </p:nvSpPr>
          <p:spPr>
            <a:xfrm rot="10800000">
              <a:off x="1118708" y="2914395"/>
              <a:ext cx="113507" cy="113521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69" y="2870"/>
                    <a:pt x="3669" y="1836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4310;p56">
              <a:extLst>
                <a:ext uri="{FF2B5EF4-FFF2-40B4-BE49-F238E27FC236}">
                  <a16:creationId xmlns:a16="http://schemas.microsoft.com/office/drawing/2014/main" id="{CFEEA972-CBE9-9B0E-A038-CD0BAF127DB8}"/>
                </a:ext>
              </a:extLst>
            </p:cNvPr>
            <p:cNvSpPr/>
            <p:nvPr/>
          </p:nvSpPr>
          <p:spPr>
            <a:xfrm rot="10800000">
              <a:off x="5207169" y="2914395"/>
              <a:ext cx="113538" cy="113521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4311;p56">
              <a:extLst>
                <a:ext uri="{FF2B5EF4-FFF2-40B4-BE49-F238E27FC236}">
                  <a16:creationId xmlns:a16="http://schemas.microsoft.com/office/drawing/2014/main" id="{8F0CE5FC-0B5E-4751-84B2-3C673DA76C25}"/>
                </a:ext>
              </a:extLst>
            </p:cNvPr>
            <p:cNvSpPr/>
            <p:nvPr/>
          </p:nvSpPr>
          <p:spPr>
            <a:xfrm rot="10800000">
              <a:off x="6631898" y="2294526"/>
              <a:ext cx="1362893" cy="68084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4312;p56">
              <a:extLst>
                <a:ext uri="{FF2B5EF4-FFF2-40B4-BE49-F238E27FC236}">
                  <a16:creationId xmlns:a16="http://schemas.microsoft.com/office/drawing/2014/main" id="{E922B12E-8974-482D-3647-6AFAB98CCDAA}"/>
                </a:ext>
              </a:extLst>
            </p:cNvPr>
            <p:cNvSpPr/>
            <p:nvPr/>
          </p:nvSpPr>
          <p:spPr>
            <a:xfrm rot="10800000">
              <a:off x="6575205" y="2914395"/>
              <a:ext cx="113507" cy="113521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4313;p56">
              <a:extLst>
                <a:ext uri="{FF2B5EF4-FFF2-40B4-BE49-F238E27FC236}">
                  <a16:creationId xmlns:a16="http://schemas.microsoft.com/office/drawing/2014/main" id="{AAB7DDBD-09C4-A424-AF36-6D7567A5B50C}"/>
                </a:ext>
              </a:extLst>
            </p:cNvPr>
            <p:cNvSpPr/>
            <p:nvPr/>
          </p:nvSpPr>
          <p:spPr>
            <a:xfrm rot="10800000">
              <a:off x="7936930" y="2914395"/>
              <a:ext cx="113507" cy="113521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4326;p56">
              <a:extLst>
                <a:ext uri="{FF2B5EF4-FFF2-40B4-BE49-F238E27FC236}">
                  <a16:creationId xmlns:a16="http://schemas.microsoft.com/office/drawing/2014/main" id="{3A44F0B8-BAC1-166A-3332-91025CF886F4}"/>
                </a:ext>
              </a:extLst>
            </p:cNvPr>
            <p:cNvSpPr/>
            <p:nvPr/>
          </p:nvSpPr>
          <p:spPr>
            <a:xfrm>
              <a:off x="3201321" y="2892763"/>
              <a:ext cx="23539" cy="22532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93"/>
                    <a:pt x="347" y="693"/>
                  </a:cubicBezTo>
                  <a:cubicBezTo>
                    <a:pt x="536" y="693"/>
                    <a:pt x="725" y="536"/>
                    <a:pt x="725" y="347"/>
                  </a:cubicBezTo>
                  <a:cubicBezTo>
                    <a:pt x="725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4301;p56">
              <a:extLst>
                <a:ext uri="{FF2B5EF4-FFF2-40B4-BE49-F238E27FC236}">
                  <a16:creationId xmlns:a16="http://schemas.microsoft.com/office/drawing/2014/main" id="{29388BED-4B6E-CB96-A13E-E09AF4D32010}"/>
                </a:ext>
              </a:extLst>
            </p:cNvPr>
            <p:cNvSpPr/>
            <p:nvPr/>
          </p:nvSpPr>
          <p:spPr>
            <a:xfrm>
              <a:off x="2688067" y="2447765"/>
              <a:ext cx="1046780" cy="1046780"/>
            </a:xfrm>
            <a:prstGeom prst="ellipse">
              <a:avLst/>
            </a:prstGeom>
            <a:solidFill>
              <a:srgbClr val="196B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DDBACDF9-0066-D72E-1678-EB945E624F87}"/>
              </a:ext>
            </a:extLst>
          </p:cNvPr>
          <p:cNvSpPr/>
          <p:nvPr/>
        </p:nvSpPr>
        <p:spPr>
          <a:xfrm>
            <a:off x="6279559" y="4665333"/>
            <a:ext cx="3294859" cy="14705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9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1567C-E418-6F21-736B-44EFC97B5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0BEC0-3339-E0BE-E7D3-D622D1126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5D75E5-9616-2AEA-655F-91D5DE591C93}"/>
              </a:ext>
            </a:extLst>
          </p:cNvPr>
          <p:cNvSpPr>
            <a:spLocks noGrp="1"/>
          </p:cNvSpPr>
          <p:nvPr/>
        </p:nvSpPr>
        <p:spPr>
          <a:xfrm>
            <a:off x="838200" y="136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Assessing MSDI Framework Data</a:t>
            </a:r>
            <a:br>
              <a:rPr lang="en-US" dirty="0">
                <a:solidFill>
                  <a:srgbClr val="0054A6"/>
                </a:solidFill>
              </a:rPr>
            </a:br>
            <a:r>
              <a:rPr lang="en-US" sz="3200" dirty="0">
                <a:solidFill>
                  <a:srgbClr val="0D2C6B"/>
                </a:solidFill>
              </a:rPr>
              <a:t>Data </a:t>
            </a:r>
            <a:r>
              <a:rPr lang="en-US" sz="3200" dirty="0">
                <a:solidFill>
                  <a:srgbClr val="0D2C6B"/>
                </a:solidFill>
                <a:latin typeface="Avenir Next"/>
              </a:rPr>
              <a:t>Quality Measures</a:t>
            </a:r>
            <a:endParaRPr lang="en-US" sz="3200" dirty="0">
              <a:solidFill>
                <a:srgbClr val="0D2C6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17630F-DD6F-B770-7C88-B20D28184668}"/>
              </a:ext>
            </a:extLst>
          </p:cNvPr>
          <p:cNvSpPr txBox="1"/>
          <p:nvPr/>
        </p:nvSpPr>
        <p:spPr>
          <a:xfrm>
            <a:off x="838200" y="5388429"/>
            <a:ext cx="9736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rgbClr val="0D2C6B"/>
                </a:solidFill>
                <a:effectLst/>
                <a:latin typeface="Arial" panose="020B0604020202020204" pitchFamily="34" charset="0"/>
              </a:rPr>
              <a:t>For each measure, consider </a:t>
            </a:r>
            <a:r>
              <a:rPr lang="en-US" b="0" i="1" u="none" strike="noStrike" dirty="0">
                <a:solidFill>
                  <a:srgbClr val="0D2C6B"/>
                </a:solidFill>
                <a:effectLst/>
                <a:latin typeface="Arial" panose="020B0604020202020204" pitchFamily="34" charset="0"/>
              </a:rPr>
              <a:t>current practices, short-term needs, and long-term needs.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DBE5C7E-B166-A947-6CD6-E980F0437745}"/>
              </a:ext>
            </a:extLst>
          </p:cNvPr>
          <p:cNvGraphicFramePr/>
          <p:nvPr/>
        </p:nvGraphicFramePr>
        <p:xfrm>
          <a:off x="838200" y="1765905"/>
          <a:ext cx="10613571" cy="3622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112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3C32E-47B0-6775-5207-CC42C45E5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B0456-3AE1-49B8-FB3A-1DA791BDF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7053905-1CA4-4C66-DD99-2D037C120DB8}"/>
              </a:ext>
            </a:extLst>
          </p:cNvPr>
          <p:cNvSpPr>
            <a:spLocks noGrp="1"/>
          </p:cNvSpPr>
          <p:nvPr/>
        </p:nvSpPr>
        <p:spPr>
          <a:xfrm>
            <a:off x="838200" y="1965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Data Quality and Improvement Process</a:t>
            </a:r>
            <a:br>
              <a:rPr lang="en-US" dirty="0">
                <a:solidFill>
                  <a:srgbClr val="0054A6"/>
                </a:solidFill>
              </a:rPr>
            </a:br>
            <a:r>
              <a:rPr lang="en-US" sz="2300" dirty="0">
                <a:solidFill>
                  <a:srgbClr val="196B24"/>
                </a:solidFill>
              </a:rPr>
              <a:t>Objective 3: Assess Datasets/Themes using Data Quality Measures (Matrix)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891E2CB-DDE1-6158-99D0-37A66478C6CE}"/>
              </a:ext>
            </a:extLst>
          </p:cNvPr>
          <p:cNvSpPr>
            <a:spLocks noGrp="1"/>
          </p:cNvSpPr>
          <p:nvPr/>
        </p:nvSpPr>
        <p:spPr>
          <a:xfrm>
            <a:off x="838200" y="168309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Uses the data quality dimensions to assess the data themes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Create worksheet (matrix) for each theme / sub-theme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Data Themes/Sub-Themes are listed in Rows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Data Quality Dimensions are listed in Columns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1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B2F93-B7FE-A503-F110-480867690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2EEDA-E137-2F29-B56B-822529DF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E9841E6-D37F-4C61-9EA7-BBA570BBB06E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F578AA-3B73-05D4-A4FA-99FF5B28AE41}"/>
              </a:ext>
            </a:extLst>
          </p:cNvPr>
          <p:cNvSpPr>
            <a:spLocks noGrp="1"/>
          </p:cNvSpPr>
          <p:nvPr/>
        </p:nvSpPr>
        <p:spPr>
          <a:xfrm>
            <a:off x="838200" y="1965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0054A6"/>
                </a:solidFill>
              </a:rPr>
              <a:t>Data Quality and Improvement Process</a:t>
            </a:r>
            <a:br>
              <a:rPr lang="en-US" dirty="0">
                <a:solidFill>
                  <a:srgbClr val="0054A6"/>
                </a:solidFill>
              </a:rPr>
            </a:br>
            <a:r>
              <a:rPr lang="en-US" sz="2300" dirty="0">
                <a:solidFill>
                  <a:srgbClr val="196B24"/>
                </a:solidFill>
              </a:rPr>
              <a:t>Objective 4: Determine actions needed to improve value of Datasets &amp; Themes (Plan)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E11FF6F-83A3-452A-3FD4-CF631F69255E}"/>
              </a:ext>
            </a:extLst>
          </p:cNvPr>
          <p:cNvSpPr>
            <a:spLocks noGrp="1"/>
          </p:cNvSpPr>
          <p:nvPr/>
        </p:nvSpPr>
        <p:spPr>
          <a:xfrm>
            <a:off x="838200" y="168309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‒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Actions needed to address deficiencies and make improvements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Actions will differ by dataset &amp; data theme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Technical means and Tools that will be used</a:t>
            </a:r>
          </a:p>
          <a:p>
            <a:pPr>
              <a:buClr>
                <a:srgbClr val="0054A6"/>
              </a:buClr>
            </a:pPr>
            <a:r>
              <a:rPr lang="en-US" dirty="0">
                <a:solidFill>
                  <a:srgbClr val="0D2C6B"/>
                </a:solidFill>
                <a:latin typeface="+mj-lt"/>
              </a:rPr>
              <a:t>Common Technical Means: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  <a:latin typeface="+mj-lt"/>
              </a:rPr>
              <a:t>Performing consistent data profiling to determine missing values, outliners, etc.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  <a:latin typeface="+mj-lt"/>
              </a:rPr>
              <a:t>Implementing proactive data validation during entry and editing workflows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  <a:latin typeface="+mj-lt"/>
              </a:rPr>
              <a:t>Using plan that specifies who, when, and how datasets are updated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  <a:latin typeface="+mj-lt"/>
              </a:rPr>
              <a:t>Establishing and enforcing standards (domains, constraints, naming conventions, etc.</a:t>
            </a:r>
          </a:p>
          <a:p>
            <a:pPr lvl="1">
              <a:buClr>
                <a:srgbClr val="0054A6"/>
              </a:buClr>
            </a:pPr>
            <a:r>
              <a:rPr lang="en-US" sz="1800" dirty="0">
                <a:solidFill>
                  <a:srgbClr val="0D2C6B"/>
                </a:solidFill>
                <a:latin typeface="+mj-lt"/>
              </a:rPr>
              <a:t>Promulgating standards and educating data creators/maintainers to build culture</a:t>
            </a:r>
          </a:p>
          <a:p>
            <a:pPr marL="457200" lvl="1" indent="0">
              <a:buClr>
                <a:srgbClr val="0054A6"/>
              </a:buClr>
              <a:buNone/>
            </a:pPr>
            <a:endParaRPr lang="en-US" dirty="0">
              <a:solidFill>
                <a:srgbClr val="0D2C6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7189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11268</TotalTime>
  <Words>1396</Words>
  <Application>Microsoft Office PowerPoint</Application>
  <PresentationFormat>Widescreen</PresentationFormat>
  <Paragraphs>220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Aptos Display</vt:lpstr>
      <vt:lpstr>Arial</vt:lpstr>
      <vt:lpstr>Avenir Next</vt:lpstr>
      <vt:lpstr>Calibri</vt:lpstr>
      <vt:lpstr>Office Theme</vt:lpstr>
      <vt:lpstr>PowerPoint Presentation</vt:lpstr>
      <vt:lpstr>PowerPoint Presentation</vt:lpstr>
      <vt:lpstr>Introductions Name Agency you Representation  (optional) Favorite Montana Cadastral feature  ~ could be a building, public park, campground or water of body</vt:lpstr>
      <vt:lpstr>Overview of the Data Quality Improvement Matrix &amp;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 of Cadastral Data Quality Improvement Plan</vt:lpstr>
      <vt:lpstr>PowerPoint Presentation</vt:lpstr>
      <vt:lpstr>PowerPoint Presentation</vt:lpstr>
      <vt:lpstr>PowerPoint Presentation</vt:lpstr>
      <vt:lpstr>Discussions Feedback/Comment on Improvement Plan Additional Improvement Ideas Open Discussions Questions</vt:lpstr>
      <vt:lpstr>Cadastral Framework Updates</vt:lpstr>
      <vt:lpstr>PowerPoint Presentation</vt:lpstr>
      <vt:lpstr>CadNSDI Updates</vt:lpstr>
      <vt:lpstr>Adjustment Project Examples</vt:lpstr>
      <vt:lpstr>Adjustment Project Examples</vt:lpstr>
      <vt:lpstr>PowerPoint Presentation</vt:lpstr>
      <vt:lpstr>PowerPoint Presentation</vt:lpstr>
      <vt:lpstr>PLSS Control Imported 2024-26</vt:lpstr>
      <vt:lpstr>Submitted Control to MSL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Hedstrom, Jeff</dc:creator>
  <cp:lastModifiedBy>Hedstrom, Jeff</cp:lastModifiedBy>
  <cp:revision>12</cp:revision>
  <dcterms:created xsi:type="dcterms:W3CDTF">2026-04-07T16:02:47Z</dcterms:created>
  <dcterms:modified xsi:type="dcterms:W3CDTF">2026-07-28T15:24:22Z</dcterms:modified>
</cp:coreProperties>
</file>